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65" r:id="rId3"/>
    <p:sldId id="266" r:id="rId4"/>
    <p:sldId id="267" r:id="rId5"/>
    <p:sldId id="268" r:id="rId6"/>
    <p:sldId id="269" r:id="rId7"/>
    <p:sldId id="258" r:id="rId8"/>
    <p:sldId id="270" r:id="rId9"/>
    <p:sldId id="272" r:id="rId10"/>
    <p:sldId id="273" r:id="rId11"/>
    <p:sldId id="277" r:id="rId12"/>
    <p:sldId id="275" r:id="rId13"/>
    <p:sldId id="276"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6" r:id="rId27"/>
    <p:sldId id="290" r:id="rId28"/>
    <p:sldId id="291" r:id="rId29"/>
    <p:sldId id="293" r:id="rId30"/>
    <p:sldId id="294" r:id="rId31"/>
    <p:sldId id="295" r:id="rId32"/>
    <p:sldId id="297" r:id="rId33"/>
    <p:sldId id="298" r:id="rId34"/>
    <p:sldId id="299" r:id="rId35"/>
    <p:sldId id="300" r:id="rId36"/>
    <p:sldId id="301" r:id="rId37"/>
    <p:sldId id="302" r:id="rId38"/>
    <p:sldId id="303" r:id="rId39"/>
    <p:sldId id="304" r:id="rId40"/>
    <p:sldId id="305" r:id="rId41"/>
    <p:sldId id="306" r:id="rId42"/>
    <p:sldId id="30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6" d="100"/>
          <a:sy n="126" d="100"/>
        </p:scale>
        <p:origin x="672" y="79"/>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F4C1-7C84-4DD9-825F-55AD0C0F22A0}" type="datetimeFigureOut">
              <a:rPr lang="de-DE" smtClean="0"/>
              <a:t>11.09.2025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B5364-F8CC-49FA-BA40-F889F6543616}" type="slidenum">
              <a:rPr lang="de-DE" smtClean="0"/>
              <a:t>‹Nr.›</a:t>
            </a:fld>
            <a:endParaRPr lang="de-DE"/>
          </a:p>
        </p:txBody>
      </p:sp>
    </p:spTree>
    <p:extLst>
      <p:ext uri="{BB962C8B-B14F-4D97-AF65-F5344CB8AC3E}">
        <p14:creationId xmlns:p14="http://schemas.microsoft.com/office/powerpoint/2010/main" val="1612745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A golem (</a:t>
            </a:r>
            <a:r>
              <a:rPr lang="en-GB" sz="1200" b="0" i="0" u="none" strike="noStrike" kern="1200" dirty="0" err="1">
                <a:solidFill>
                  <a:schemeClr val="tx1"/>
                </a:solidFill>
                <a:effectLst/>
                <a:latin typeface="+mn-lt"/>
                <a:ea typeface="+mn-ea"/>
                <a:cs typeface="+mn-cs"/>
              </a:rPr>
              <a:t>goh-lem</a:t>
            </a:r>
            <a:r>
              <a:rPr lang="en-GB" sz="1200" b="0" i="0" u="none" strike="noStrike" kern="1200" dirty="0">
                <a:solidFill>
                  <a:schemeClr val="tx1"/>
                </a:solidFill>
                <a:effectLst/>
                <a:latin typeface="+mn-lt"/>
                <a:ea typeface="+mn-ea"/>
                <a:cs typeface="+mn-cs"/>
              </a:rPr>
              <a:t>) is a clay robot known in Jewish folklore, constructed from dust and fire and water. It is brought to life by inscribing </a:t>
            </a:r>
            <a:r>
              <a:rPr lang="en-GB" sz="1200" b="0" i="0" u="none" strike="noStrike" kern="1200" dirty="0" err="1">
                <a:solidFill>
                  <a:schemeClr val="tx1"/>
                </a:solidFill>
                <a:effectLst/>
                <a:latin typeface="+mn-lt"/>
                <a:ea typeface="+mn-ea"/>
                <a:cs typeface="+mn-cs"/>
              </a:rPr>
              <a:t>emet</a:t>
            </a:r>
            <a:r>
              <a:rPr lang="en-GB" sz="1200" b="0" i="0" u="none" strike="noStrike" kern="1200" dirty="0">
                <a:solidFill>
                  <a:schemeClr val="tx1"/>
                </a:solidFill>
                <a:effectLst/>
                <a:latin typeface="+mn-lt"/>
                <a:ea typeface="+mn-ea"/>
                <a:cs typeface="+mn-cs"/>
              </a:rPr>
              <a:t>, Hebrew for “truth,” on its brow. Animated by truth, but lacking free will, a golem always does exactly what it is told. This is lucky, because the golem is incredibly powerful, able to withstand and accomplish more than its creators could. However, its obedience also brings danger, as careless instructions or unexpected events can turn a golem against its makers. Its abundance of power is matched by its lack of wisdom</a:t>
            </a:r>
            <a:endParaRPr lang="en-GB" b="0" dirty="0">
              <a:effectLst/>
            </a:endParaRPr>
          </a:p>
          <a:p>
            <a:br>
              <a:rPr lang="en-GB" dirty="0"/>
            </a:br>
            <a:endParaRPr lang="de-DE" dirty="0"/>
          </a:p>
        </p:txBody>
      </p:sp>
      <p:sp>
        <p:nvSpPr>
          <p:cNvPr id="4" name="Foliennummernplatzhalter 3"/>
          <p:cNvSpPr>
            <a:spLocks noGrp="1"/>
          </p:cNvSpPr>
          <p:nvPr>
            <p:ph type="sldNum" sz="quarter" idx="5"/>
          </p:nvPr>
        </p:nvSpPr>
        <p:spPr/>
        <p:txBody>
          <a:bodyPr/>
          <a:lstStyle/>
          <a:p>
            <a:fld id="{AF9B5364-F8CC-49FA-BA40-F889F6543616}" type="slidenum">
              <a:rPr lang="de-DE" smtClean="0"/>
              <a:t>2</a:t>
            </a:fld>
            <a:endParaRPr lang="de-DE"/>
          </a:p>
        </p:txBody>
      </p:sp>
    </p:spTree>
    <p:extLst>
      <p:ext uri="{BB962C8B-B14F-4D97-AF65-F5344CB8AC3E}">
        <p14:creationId xmlns:p14="http://schemas.microsoft.com/office/powerpoint/2010/main" val="329222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Choosing which variables to include (and exclude), deciding on a mathematical relationship (e.g., linear), and selecting a probability distribution are all powerful assumptions that make the problem manageable. </a:t>
            </a:r>
            <a:r>
              <a:rPr lang="en-GB" dirty="0"/>
              <a:t>Our Golem is not the real world and is guaranteed to be "wrong." But by observing how this simplified Golem behaves and how well it explains our data, we learn something valuable about the real world.</a:t>
            </a:r>
            <a:endParaRPr lang="en-US" noProof="0" dirty="0"/>
          </a:p>
          <a:p>
            <a:endParaRPr lang="de-DE" dirty="0"/>
          </a:p>
        </p:txBody>
      </p:sp>
      <p:sp>
        <p:nvSpPr>
          <p:cNvPr id="4" name="Foliennummernplatzhalter 3"/>
          <p:cNvSpPr>
            <a:spLocks noGrp="1"/>
          </p:cNvSpPr>
          <p:nvPr>
            <p:ph type="sldNum" sz="quarter" idx="5"/>
          </p:nvPr>
        </p:nvSpPr>
        <p:spPr/>
        <p:txBody>
          <a:bodyPr/>
          <a:lstStyle/>
          <a:p>
            <a:fld id="{AF9B5364-F8CC-49FA-BA40-F889F6543616}" type="slidenum">
              <a:rPr lang="de-DE" smtClean="0"/>
              <a:t>5</a:t>
            </a:fld>
            <a:endParaRPr lang="de-DE"/>
          </a:p>
        </p:txBody>
      </p:sp>
    </p:spTree>
    <p:extLst>
      <p:ext uri="{BB962C8B-B14F-4D97-AF65-F5344CB8AC3E}">
        <p14:creationId xmlns:p14="http://schemas.microsoft.com/office/powerpoint/2010/main" val="1272145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bit.ly/SSoQ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0971"/>
            <a:ext cx="10363200" cy="1089480"/>
          </a:xfrm>
        </p:spPr>
        <p:txBody>
          <a:bodyPr/>
          <a:lstStyle/>
          <a:p>
            <a:r>
              <a:rPr lang="en-US"/>
              <a:t>Click to edit Master title style</a:t>
            </a:r>
          </a:p>
        </p:txBody>
      </p:sp>
      <p:sp>
        <p:nvSpPr>
          <p:cNvPr id="3" name="Subtitle 2"/>
          <p:cNvSpPr>
            <a:spLocks noGrp="1"/>
          </p:cNvSpPr>
          <p:nvPr>
            <p:ph type="subTitle" idx="1" hasCustomPrompt="1"/>
          </p:nvPr>
        </p:nvSpPr>
        <p:spPr>
          <a:xfrm>
            <a:off x="2735943" y="3886200"/>
            <a:ext cx="8541657" cy="64951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[P</a:t>
            </a:r>
            <a:r>
              <a:rPr lang="en-US" dirty="0" err="1"/>
              <a:t>resenter</a:t>
            </a:r>
            <a:r>
              <a:rPr lang="en-US" dirty="0"/>
              <a:t> name]</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pic>
        <p:nvPicPr>
          <p:cNvPr id="8" name="Picture 7" descr="A graphic of a circle with circles and lines&#10;&#10;AI-generated content may be incorrect.">
            <a:extLst>
              <a:ext uri="{FF2B5EF4-FFF2-40B4-BE49-F238E27FC236}">
                <a16:creationId xmlns:a16="http://schemas.microsoft.com/office/drawing/2014/main" id="{D8167660-DD02-530C-81E2-7B32E2660F1D}"/>
              </a:ext>
            </a:extLst>
          </p:cNvPr>
          <p:cNvPicPr>
            <a:picLocks noChangeAspect="1"/>
          </p:cNvPicPr>
          <p:nvPr userDrawn="1"/>
        </p:nvPicPr>
        <p:blipFill>
          <a:blip r:embed="rId2"/>
          <a:stretch>
            <a:fillRect/>
          </a:stretch>
        </p:blipFill>
        <p:spPr>
          <a:xfrm>
            <a:off x="9177579" y="136524"/>
            <a:ext cx="1916334" cy="1916334"/>
          </a:xfrm>
          <a:prstGeom prst="rect">
            <a:avLst/>
          </a:prstGeom>
        </p:spPr>
      </p:pic>
      <p:sp>
        <p:nvSpPr>
          <p:cNvPr id="9" name="Subtitle 2">
            <a:extLst>
              <a:ext uri="{FF2B5EF4-FFF2-40B4-BE49-F238E27FC236}">
                <a16:creationId xmlns:a16="http://schemas.microsoft.com/office/drawing/2014/main" id="{C447EB0F-F842-32A9-A49B-F5B121978F41}"/>
              </a:ext>
            </a:extLst>
          </p:cNvPr>
          <p:cNvSpPr txBox="1">
            <a:spLocks/>
          </p:cNvSpPr>
          <p:nvPr userDrawn="1"/>
        </p:nvSpPr>
        <p:spPr>
          <a:xfrm>
            <a:off x="1162681" y="4535714"/>
            <a:ext cx="10114919" cy="649514"/>
          </a:xfrm>
          <a:prstGeom prst="rect">
            <a:avLst/>
          </a:prstGeom>
        </p:spPr>
        <p:txBody>
          <a:bodyPr vert="horz" lIns="91440" tIns="45720" rIns="91440" bIns="45720" rtlCol="0">
            <a:normAutofit/>
          </a:bodyPr>
          <a:lstStyle>
            <a:lvl1pPr marL="0" indent="0" algn="r" defTabSz="457200" rtl="0" eaLnBrk="1" latinLnBrk="0" hangingPunct="1">
              <a:spcBef>
                <a:spcPct val="20000"/>
              </a:spcBef>
              <a:buFont typeface="Arial"/>
              <a:buNone/>
              <a:defRPr sz="3200" kern="1200">
                <a:solidFill>
                  <a:schemeClr val="tx1">
                    <a:tint val="75000"/>
                  </a:schemeClr>
                </a:solidFill>
                <a:latin typeface="Plus Jakarta Sans"/>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Plus Jakarta Sans"/>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Plus Jakarta Sans"/>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chemeClr val="tx1">
                    <a:lumMod val="10000"/>
                  </a:schemeClr>
                </a:solidFill>
              </a:rPr>
              <a:t>Science School of Quantitative Ecology 2025</a:t>
            </a:r>
          </a:p>
        </p:txBody>
      </p:sp>
      <p:sp>
        <p:nvSpPr>
          <p:cNvPr id="10" name="Subtitle 2">
            <a:extLst>
              <a:ext uri="{FF2B5EF4-FFF2-40B4-BE49-F238E27FC236}">
                <a16:creationId xmlns:a16="http://schemas.microsoft.com/office/drawing/2014/main" id="{F0D81231-595D-B2E0-4332-19F89718CE89}"/>
              </a:ext>
            </a:extLst>
          </p:cNvPr>
          <p:cNvSpPr txBox="1">
            <a:spLocks/>
          </p:cNvSpPr>
          <p:nvPr userDrawn="1"/>
        </p:nvSpPr>
        <p:spPr>
          <a:xfrm>
            <a:off x="2735943" y="5121275"/>
            <a:ext cx="8541657" cy="649514"/>
          </a:xfrm>
          <a:prstGeom prst="rect">
            <a:avLst/>
          </a:prstGeom>
        </p:spPr>
        <p:txBody>
          <a:bodyPr vert="horz" lIns="91440" tIns="45720" rIns="91440" bIns="45720" rtlCol="0">
            <a:normAutofit/>
          </a:bodyPr>
          <a:lstStyle>
            <a:lvl1pPr marL="0" indent="0" algn="r" defTabSz="457200" rtl="0" eaLnBrk="1" latinLnBrk="0" hangingPunct="1">
              <a:spcBef>
                <a:spcPct val="20000"/>
              </a:spcBef>
              <a:buFont typeface="Arial"/>
              <a:buNone/>
              <a:defRPr sz="3200" kern="1200">
                <a:solidFill>
                  <a:schemeClr val="tx1">
                    <a:tint val="75000"/>
                  </a:schemeClr>
                </a:solidFill>
                <a:latin typeface="Plus Jakarta Sans"/>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Plus Jakarta Sans"/>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Plus Jakarta Sans"/>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hlinkClick r:id="rId3"/>
              </a:rPr>
              <a:t>bit.ly/SSoQE</a:t>
            </a:r>
            <a:endParaRPr lang="en-US" dirty="0"/>
          </a:p>
        </p:txBody>
      </p:sp>
      <p:sp>
        <p:nvSpPr>
          <p:cNvPr id="11" name="Rectangle 10">
            <a:extLst>
              <a:ext uri="{FF2B5EF4-FFF2-40B4-BE49-F238E27FC236}">
                <a16:creationId xmlns:a16="http://schemas.microsoft.com/office/drawing/2014/main" id="{5D1BD7DB-2FA3-B5FB-2628-FCF7BC8E1620}"/>
              </a:ext>
            </a:extLst>
          </p:cNvPr>
          <p:cNvSpPr/>
          <p:nvPr userDrawn="1"/>
        </p:nvSpPr>
        <p:spPr>
          <a:xfrm>
            <a:off x="471714" y="2191657"/>
            <a:ext cx="2547256" cy="254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E78AD2-72B0-53A7-4F21-8366DADFBA55}"/>
              </a:ext>
            </a:extLst>
          </p:cNvPr>
          <p:cNvSpPr/>
          <p:nvPr userDrawn="1"/>
        </p:nvSpPr>
        <p:spPr>
          <a:xfrm>
            <a:off x="3033488" y="2191657"/>
            <a:ext cx="3519708" cy="25400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89136A-C5B4-63CB-DB8A-A813A61BC027}"/>
              </a:ext>
            </a:extLst>
          </p:cNvPr>
          <p:cNvSpPr/>
          <p:nvPr userDrawn="1"/>
        </p:nvSpPr>
        <p:spPr>
          <a:xfrm>
            <a:off x="6567714" y="2191657"/>
            <a:ext cx="2547256" cy="254000"/>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0D8D09A-F7BD-8D1B-CCA1-6502FFB8AF11}"/>
              </a:ext>
            </a:extLst>
          </p:cNvPr>
          <p:cNvSpPr/>
          <p:nvPr userDrawn="1"/>
        </p:nvSpPr>
        <p:spPr>
          <a:xfrm>
            <a:off x="9129488" y="2191657"/>
            <a:ext cx="2547256" cy="254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0755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2337032"/>
            <a:ext cx="10363200" cy="1362075"/>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9606483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764578" y="501648"/>
            <a:ext cx="10565477" cy="48656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SSoQE 2025</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‹Nr.›</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Plus Jakart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Plus Jakart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Plus Jakart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EF85-9077-8C0E-E8F5-69149E0ECF7C}"/>
              </a:ext>
            </a:extLst>
          </p:cNvPr>
          <p:cNvSpPr>
            <a:spLocks noGrp="1"/>
          </p:cNvSpPr>
          <p:nvPr>
            <p:ph type="ctrTitle"/>
          </p:nvPr>
        </p:nvSpPr>
        <p:spPr/>
        <p:txBody>
          <a:bodyPr>
            <a:normAutofit/>
          </a:bodyPr>
          <a:lstStyle/>
          <a:p>
            <a:r>
              <a:rPr lang="en-US" noProof="0" dirty="0"/>
              <a:t>Hypothesis testing and null models</a:t>
            </a:r>
          </a:p>
        </p:txBody>
      </p:sp>
      <p:sp>
        <p:nvSpPr>
          <p:cNvPr id="3" name="Subtitle 2">
            <a:extLst>
              <a:ext uri="{FF2B5EF4-FFF2-40B4-BE49-F238E27FC236}">
                <a16:creationId xmlns:a16="http://schemas.microsoft.com/office/drawing/2014/main" id="{2A2AAE33-C0B4-408A-59BA-C4208AB0A3BB}"/>
              </a:ext>
            </a:extLst>
          </p:cNvPr>
          <p:cNvSpPr>
            <a:spLocks noGrp="1"/>
          </p:cNvSpPr>
          <p:nvPr>
            <p:ph type="subTitle" idx="1"/>
          </p:nvPr>
        </p:nvSpPr>
        <p:spPr/>
        <p:txBody>
          <a:bodyPr/>
          <a:lstStyle/>
          <a:p>
            <a:r>
              <a:rPr lang="en-US" noProof="0" dirty="0"/>
              <a:t>Dr. Gregor Mathes</a:t>
            </a:r>
          </a:p>
        </p:txBody>
      </p:sp>
      <p:sp>
        <p:nvSpPr>
          <p:cNvPr id="4" name="Subtitle 2">
            <a:extLst>
              <a:ext uri="{FF2B5EF4-FFF2-40B4-BE49-F238E27FC236}">
                <a16:creationId xmlns:a16="http://schemas.microsoft.com/office/drawing/2014/main" id="{C8AB7DCD-98EF-A924-B1D6-D1CE049867A2}"/>
              </a:ext>
            </a:extLst>
          </p:cNvPr>
          <p:cNvSpPr txBox="1">
            <a:spLocks/>
          </p:cNvSpPr>
          <p:nvPr/>
        </p:nvSpPr>
        <p:spPr>
          <a:xfrm>
            <a:off x="464121" y="3551274"/>
            <a:ext cx="8541657" cy="649514"/>
          </a:xfrm>
          <a:prstGeom prst="rect">
            <a:avLst/>
          </a:prstGeom>
        </p:spPr>
        <p:txBody>
          <a:bodyPr vert="horz" lIns="91440" tIns="45720" rIns="91440" bIns="45720" rtlCol="0">
            <a:normAutofit/>
          </a:bodyPr>
          <a:lstStyle>
            <a:lvl1pPr marL="0" indent="0" algn="r" defTabSz="457200" rtl="0" eaLnBrk="1" latinLnBrk="0" hangingPunct="1">
              <a:spcBef>
                <a:spcPct val="20000"/>
              </a:spcBef>
              <a:buFont typeface="Arial"/>
              <a:buNone/>
              <a:defRPr sz="3200" kern="1200">
                <a:solidFill>
                  <a:schemeClr val="tx1">
                    <a:tint val="75000"/>
                  </a:schemeClr>
                </a:solidFill>
                <a:latin typeface="Plus Jakarta Sans"/>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Plus Jakarta Sans"/>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Plus Jakarta Sans"/>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noProof="0" dirty="0"/>
              <a:t>A unified theory of </a:t>
            </a:r>
            <a:r>
              <a:rPr lang="en-US" noProof="0" dirty="0">
                <a:solidFill>
                  <a:schemeClr val="accent2"/>
                </a:solidFill>
              </a:rPr>
              <a:t>Golem engineering</a:t>
            </a:r>
          </a:p>
        </p:txBody>
      </p:sp>
    </p:spTree>
    <p:extLst>
      <p:ext uri="{BB962C8B-B14F-4D97-AF65-F5344CB8AC3E}">
        <p14:creationId xmlns:p14="http://schemas.microsoft.com/office/powerpoint/2010/main" val="327493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6D7465-773D-1DA9-AA53-CB86FD67EE6D}"/>
              </a:ext>
            </a:extLst>
          </p:cNvPr>
          <p:cNvSpPr>
            <a:spLocks noGrp="1"/>
          </p:cNvSpPr>
          <p:nvPr>
            <p:ph type="title"/>
          </p:nvPr>
        </p:nvSpPr>
        <p:spPr/>
        <p:txBody>
          <a:bodyPr/>
          <a:lstStyle/>
          <a:p>
            <a:r>
              <a:rPr lang="de-DE" dirty="0"/>
              <a:t>Normal </a:t>
            </a:r>
            <a:r>
              <a:rPr lang="de-DE" dirty="0" err="1"/>
              <a:t>by</a:t>
            </a:r>
            <a:r>
              <a:rPr lang="de-DE" dirty="0"/>
              <a:t> </a:t>
            </a:r>
            <a:r>
              <a:rPr lang="de-DE" dirty="0" err="1"/>
              <a:t>addition</a:t>
            </a:r>
            <a:endParaRPr lang="de-DE" dirty="0"/>
          </a:p>
        </p:txBody>
      </p:sp>
      <p:pic>
        <p:nvPicPr>
          <p:cNvPr id="10" name="Grafik 9" descr="Ein Bild, das Text, Reihe, Diagramm, Screenshot enthält.&#10;&#10;KI-generierte Inhalte können fehlerhaft sein.">
            <a:extLst>
              <a:ext uri="{FF2B5EF4-FFF2-40B4-BE49-F238E27FC236}">
                <a16:creationId xmlns:a16="http://schemas.microsoft.com/office/drawing/2014/main" id="{9D3A6A46-5D01-D41F-3DE7-EB4BFAF04100}"/>
              </a:ext>
            </a:extLst>
          </p:cNvPr>
          <p:cNvPicPr>
            <a:picLocks noChangeAspect="1"/>
          </p:cNvPicPr>
          <p:nvPr/>
        </p:nvPicPr>
        <p:blipFill>
          <a:blip r:embed="rId2"/>
          <a:stretch>
            <a:fillRect/>
          </a:stretch>
        </p:blipFill>
        <p:spPr>
          <a:xfrm>
            <a:off x="718761" y="1417638"/>
            <a:ext cx="10331449" cy="5165724"/>
          </a:xfrm>
          <a:prstGeom prst="rect">
            <a:avLst/>
          </a:prstGeom>
        </p:spPr>
      </p:pic>
    </p:spTree>
    <p:extLst>
      <p:ext uri="{BB962C8B-B14F-4D97-AF65-F5344CB8AC3E}">
        <p14:creationId xmlns:p14="http://schemas.microsoft.com/office/powerpoint/2010/main" val="31520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F9F3-3FC9-AC5C-A7EB-ED0486AA9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A393C7-511F-1E0E-88C2-2F0A145169F2}"/>
              </a:ext>
            </a:extLst>
          </p:cNvPr>
          <p:cNvSpPr>
            <a:spLocks noGrp="1"/>
          </p:cNvSpPr>
          <p:nvPr>
            <p:ph type="title"/>
          </p:nvPr>
        </p:nvSpPr>
        <p:spPr/>
        <p:txBody>
          <a:bodyPr/>
          <a:lstStyle/>
          <a:p>
            <a:r>
              <a:rPr lang="de-DE" dirty="0"/>
              <a:t>Normal </a:t>
            </a:r>
            <a:r>
              <a:rPr lang="de-DE" dirty="0" err="1"/>
              <a:t>by</a:t>
            </a:r>
            <a:r>
              <a:rPr lang="de-DE" dirty="0"/>
              <a:t> </a:t>
            </a:r>
            <a:r>
              <a:rPr lang="de-DE" dirty="0" err="1"/>
              <a:t>addition</a:t>
            </a:r>
            <a:endParaRPr lang="de-DE" dirty="0"/>
          </a:p>
        </p:txBody>
      </p:sp>
      <p:pic>
        <p:nvPicPr>
          <p:cNvPr id="10" name="Grafik 9">
            <a:extLst>
              <a:ext uri="{FF2B5EF4-FFF2-40B4-BE49-F238E27FC236}">
                <a16:creationId xmlns:a16="http://schemas.microsoft.com/office/drawing/2014/main" id="{9D2A32A7-9F73-0CD8-FB54-AE3B269491F7}"/>
              </a:ext>
            </a:extLst>
          </p:cNvPr>
          <p:cNvPicPr>
            <a:picLocks noChangeAspect="1"/>
          </p:cNvPicPr>
          <p:nvPr/>
        </p:nvPicPr>
        <p:blipFill>
          <a:blip r:embed="rId2"/>
          <a:srcRect/>
          <a:stretch/>
        </p:blipFill>
        <p:spPr>
          <a:xfrm>
            <a:off x="718761" y="1417638"/>
            <a:ext cx="10331448" cy="5165724"/>
          </a:xfrm>
          <a:prstGeom prst="rect">
            <a:avLst/>
          </a:prstGeom>
        </p:spPr>
      </p:pic>
    </p:spTree>
    <p:extLst>
      <p:ext uri="{BB962C8B-B14F-4D97-AF65-F5344CB8AC3E}">
        <p14:creationId xmlns:p14="http://schemas.microsoft.com/office/powerpoint/2010/main" val="6625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DD4C-B9E8-278D-AEA6-F2B59574FE6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95A935-7FA5-B8B3-0209-4AF1DCBF5EE1}"/>
              </a:ext>
            </a:extLst>
          </p:cNvPr>
          <p:cNvSpPr>
            <a:spLocks noGrp="1"/>
          </p:cNvSpPr>
          <p:nvPr>
            <p:ph type="title"/>
          </p:nvPr>
        </p:nvSpPr>
        <p:spPr/>
        <p:txBody>
          <a:bodyPr/>
          <a:lstStyle/>
          <a:p>
            <a:r>
              <a:rPr lang="de-DE" dirty="0"/>
              <a:t>Normal </a:t>
            </a:r>
            <a:r>
              <a:rPr lang="de-DE" dirty="0" err="1"/>
              <a:t>by</a:t>
            </a:r>
            <a:r>
              <a:rPr lang="de-DE" dirty="0"/>
              <a:t> </a:t>
            </a:r>
            <a:r>
              <a:rPr lang="de-DE" dirty="0" err="1"/>
              <a:t>addition</a:t>
            </a:r>
            <a:endParaRPr lang="de-DE" dirty="0"/>
          </a:p>
        </p:txBody>
      </p:sp>
      <p:pic>
        <p:nvPicPr>
          <p:cNvPr id="4" name="Grafik 3" descr="Ein Bild, das Diagramm, Reihe, Text enthält.&#10;&#10;KI-generierte Inhalte können fehlerhaft sein.">
            <a:extLst>
              <a:ext uri="{FF2B5EF4-FFF2-40B4-BE49-F238E27FC236}">
                <a16:creationId xmlns:a16="http://schemas.microsoft.com/office/drawing/2014/main" id="{5F643C08-BF43-95B2-700C-4B9903E89346}"/>
              </a:ext>
            </a:extLst>
          </p:cNvPr>
          <p:cNvPicPr>
            <a:picLocks noChangeAspect="1"/>
          </p:cNvPicPr>
          <p:nvPr/>
        </p:nvPicPr>
        <p:blipFill>
          <a:blip r:embed="rId2"/>
          <a:stretch>
            <a:fillRect/>
          </a:stretch>
        </p:blipFill>
        <p:spPr>
          <a:xfrm>
            <a:off x="201374" y="1416132"/>
            <a:ext cx="7689275" cy="3844637"/>
          </a:xfrm>
          <a:prstGeom prst="rect">
            <a:avLst/>
          </a:prstGeom>
        </p:spPr>
      </p:pic>
      <p:pic>
        <p:nvPicPr>
          <p:cNvPr id="6" name="Grafik 5" descr="Ein Bild, das Diagramm, Reihe enthält.&#10;&#10;KI-generierte Inhalte können fehlerhaft sein.">
            <a:extLst>
              <a:ext uri="{FF2B5EF4-FFF2-40B4-BE49-F238E27FC236}">
                <a16:creationId xmlns:a16="http://schemas.microsoft.com/office/drawing/2014/main" id="{D311A4AA-81D3-AB7B-CC42-2F36497FF339}"/>
              </a:ext>
            </a:extLst>
          </p:cNvPr>
          <p:cNvPicPr>
            <a:picLocks noChangeAspect="1"/>
          </p:cNvPicPr>
          <p:nvPr/>
        </p:nvPicPr>
        <p:blipFill>
          <a:blip r:embed="rId3"/>
          <a:stretch>
            <a:fillRect/>
          </a:stretch>
        </p:blipFill>
        <p:spPr>
          <a:xfrm>
            <a:off x="7982705" y="1415652"/>
            <a:ext cx="3845118" cy="3845118"/>
          </a:xfrm>
          <a:prstGeom prst="rect">
            <a:avLst/>
          </a:prstGeom>
        </p:spPr>
      </p:pic>
      <p:sp>
        <p:nvSpPr>
          <p:cNvPr id="7" name="Textfeld 6">
            <a:extLst>
              <a:ext uri="{FF2B5EF4-FFF2-40B4-BE49-F238E27FC236}">
                <a16:creationId xmlns:a16="http://schemas.microsoft.com/office/drawing/2014/main" id="{11A220D7-F6AA-C186-BA04-E15C4A614F18}"/>
              </a:ext>
            </a:extLst>
          </p:cNvPr>
          <p:cNvSpPr txBox="1"/>
          <p:nvPr/>
        </p:nvSpPr>
        <p:spPr>
          <a:xfrm>
            <a:off x="201374" y="5571266"/>
            <a:ext cx="6055889" cy="830997"/>
          </a:xfrm>
          <a:prstGeom prst="rect">
            <a:avLst/>
          </a:prstGeom>
          <a:noFill/>
        </p:spPr>
        <p:txBody>
          <a:bodyPr wrap="none" rtlCol="0">
            <a:spAutoFit/>
          </a:bodyPr>
          <a:lstStyle/>
          <a:p>
            <a:pPr fontAlgn="base"/>
            <a:r>
              <a:rPr lang="en-GB" sz="2400" dirty="0"/>
              <a:t>+ normal by multiplication of small deviates</a:t>
            </a:r>
          </a:p>
          <a:p>
            <a:pPr fontAlgn="base"/>
            <a:r>
              <a:rPr lang="en-GB" sz="2400" dirty="0"/>
              <a:t>+ log-normal by multiplication of large deviates</a:t>
            </a:r>
          </a:p>
        </p:txBody>
      </p:sp>
    </p:spTree>
    <p:extLst>
      <p:ext uri="{BB962C8B-B14F-4D97-AF65-F5344CB8AC3E}">
        <p14:creationId xmlns:p14="http://schemas.microsoft.com/office/powerpoint/2010/main" val="386423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816FD-2114-2BB7-C691-693F0295BE9E}"/>
              </a:ext>
            </a:extLst>
          </p:cNvPr>
          <p:cNvSpPr>
            <a:spLocks noGrp="1"/>
          </p:cNvSpPr>
          <p:nvPr>
            <p:ph type="title"/>
          </p:nvPr>
        </p:nvSpPr>
        <p:spPr/>
        <p:txBody>
          <a:bodyPr/>
          <a:lstStyle/>
          <a:p>
            <a:r>
              <a:rPr lang="de-DE" dirty="0" err="1"/>
              <a:t>Assumptions</a:t>
            </a:r>
            <a:r>
              <a:rPr lang="de-DE" dirty="0"/>
              <a:t> </a:t>
            </a:r>
            <a:r>
              <a:rPr lang="de-DE" dirty="0" err="1"/>
              <a:t>of</a:t>
            </a:r>
            <a:r>
              <a:rPr lang="de-DE" dirty="0"/>
              <a:t> linear </a:t>
            </a:r>
            <a:r>
              <a:rPr lang="de-DE" dirty="0" err="1"/>
              <a:t>models</a:t>
            </a:r>
            <a:endParaRPr lang="de-DE" dirty="0"/>
          </a:p>
        </p:txBody>
      </p:sp>
      <p:sp>
        <p:nvSpPr>
          <p:cNvPr id="3" name="Inhaltsplatzhalter 2">
            <a:extLst>
              <a:ext uri="{FF2B5EF4-FFF2-40B4-BE49-F238E27FC236}">
                <a16:creationId xmlns:a16="http://schemas.microsoft.com/office/drawing/2014/main" id="{4229BAC0-4C48-5D8B-B3ED-11BC9AFC2448}"/>
              </a:ext>
            </a:extLst>
          </p:cNvPr>
          <p:cNvSpPr>
            <a:spLocks noGrp="1"/>
          </p:cNvSpPr>
          <p:nvPr>
            <p:ph idx="1"/>
          </p:nvPr>
        </p:nvSpPr>
        <p:spPr/>
        <p:txBody>
          <a:bodyPr/>
          <a:lstStyle/>
          <a:p>
            <a:r>
              <a:rPr lang="en-GB" dirty="0"/>
              <a:t>Data-process is normally distributed → </a:t>
            </a:r>
            <a:r>
              <a:rPr lang="en-GB" dirty="0">
                <a:solidFill>
                  <a:schemeClr val="accent1"/>
                </a:solidFill>
              </a:rPr>
              <a:t>Homoscedasticity</a:t>
            </a:r>
          </a:p>
          <a:p>
            <a:endParaRPr lang="en-GB" dirty="0"/>
          </a:p>
          <a:p>
            <a:r>
              <a:rPr lang="en-GB" dirty="0">
                <a:solidFill>
                  <a:schemeClr val="accent1"/>
                </a:solidFill>
              </a:rPr>
              <a:t>Linearity</a:t>
            </a:r>
            <a:r>
              <a:rPr lang="en-GB" dirty="0"/>
              <a:t> → relationship between variables is a straight line</a:t>
            </a:r>
          </a:p>
          <a:p>
            <a:endParaRPr lang="en-GB" dirty="0"/>
          </a:p>
          <a:p>
            <a:r>
              <a:rPr lang="en-GB" dirty="0">
                <a:solidFill>
                  <a:schemeClr val="accent1"/>
                </a:solidFill>
              </a:rPr>
              <a:t>Independence</a:t>
            </a:r>
            <a:r>
              <a:rPr lang="en-GB" dirty="0"/>
              <a:t> of observations</a:t>
            </a:r>
          </a:p>
          <a:p>
            <a:endParaRPr lang="de-DE" dirty="0"/>
          </a:p>
        </p:txBody>
      </p:sp>
    </p:spTree>
    <p:extLst>
      <p:ext uri="{BB962C8B-B14F-4D97-AF65-F5344CB8AC3E}">
        <p14:creationId xmlns:p14="http://schemas.microsoft.com/office/powerpoint/2010/main" val="195589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73BC52-B07F-9343-E532-CCABADE5C451}"/>
              </a:ext>
            </a:extLst>
          </p:cNvPr>
          <p:cNvSpPr>
            <a:spLocks noGrp="1"/>
          </p:cNvSpPr>
          <p:nvPr>
            <p:ph type="title"/>
          </p:nvPr>
        </p:nvSpPr>
        <p:spPr/>
        <p:txBody>
          <a:bodyPr/>
          <a:lstStyle/>
          <a:p>
            <a:r>
              <a:rPr lang="de-DE" dirty="0"/>
              <a:t>Linear </a:t>
            </a:r>
            <a:r>
              <a:rPr lang="de-DE" dirty="0" err="1"/>
              <a:t>regression</a:t>
            </a:r>
            <a:endParaRPr lang="de-DE" dirty="0"/>
          </a:p>
        </p:txBody>
      </p:sp>
      <p:sp>
        <p:nvSpPr>
          <p:cNvPr id="3" name="Inhaltsplatzhalter 2">
            <a:extLst>
              <a:ext uri="{FF2B5EF4-FFF2-40B4-BE49-F238E27FC236}">
                <a16:creationId xmlns:a16="http://schemas.microsoft.com/office/drawing/2014/main" id="{AE504F41-924F-6D35-AB00-172C837CB3F3}"/>
              </a:ext>
            </a:extLst>
          </p:cNvPr>
          <p:cNvSpPr>
            <a:spLocks noGrp="1"/>
          </p:cNvSpPr>
          <p:nvPr>
            <p:ph idx="1"/>
          </p:nvPr>
        </p:nvSpPr>
        <p:spPr>
          <a:xfrm>
            <a:off x="166255" y="1417638"/>
            <a:ext cx="12025745" cy="4525963"/>
          </a:xfrm>
        </p:spPr>
        <p:txBody>
          <a:bodyPr/>
          <a:lstStyle/>
          <a:p>
            <a:r>
              <a:rPr lang="en-GB" dirty="0"/>
              <a:t>when we fit a regression model in the form outcome ~ exposure, we will get an </a:t>
            </a:r>
            <a:r>
              <a:rPr lang="en-GB" dirty="0">
                <a:solidFill>
                  <a:schemeClr val="accent1"/>
                </a:solidFill>
              </a:rPr>
              <a:t>intercept and a slope</a:t>
            </a:r>
          </a:p>
          <a:p>
            <a:r>
              <a:rPr lang="en-GB" dirty="0"/>
              <a:t>the intercept is the mean of the outcome when the exposure is zero</a:t>
            </a:r>
          </a:p>
          <a:p>
            <a:endParaRPr lang="de-DE" dirty="0"/>
          </a:p>
        </p:txBody>
      </p:sp>
      <p:pic>
        <p:nvPicPr>
          <p:cNvPr id="8" name="Grafik 7" descr="Ein Bild, das Reihe, Screenshot, parallel, Diagramm enthält.&#10;&#10;KI-generierte Inhalte können fehlerhaft sein.">
            <a:extLst>
              <a:ext uri="{FF2B5EF4-FFF2-40B4-BE49-F238E27FC236}">
                <a16:creationId xmlns:a16="http://schemas.microsoft.com/office/drawing/2014/main" id="{37BF9125-833D-D428-0F21-5D72582D9E57}"/>
              </a:ext>
            </a:extLst>
          </p:cNvPr>
          <p:cNvPicPr>
            <a:picLocks noChangeAspect="1"/>
          </p:cNvPicPr>
          <p:nvPr/>
        </p:nvPicPr>
        <p:blipFill>
          <a:blip r:embed="rId2"/>
          <a:stretch>
            <a:fillRect/>
          </a:stretch>
        </p:blipFill>
        <p:spPr>
          <a:xfrm>
            <a:off x="3351327" y="3115801"/>
            <a:ext cx="7199391" cy="3599695"/>
          </a:xfrm>
          <a:prstGeom prst="rect">
            <a:avLst/>
          </a:prstGeom>
        </p:spPr>
      </p:pic>
    </p:spTree>
    <p:extLst>
      <p:ext uri="{BB962C8B-B14F-4D97-AF65-F5344CB8AC3E}">
        <p14:creationId xmlns:p14="http://schemas.microsoft.com/office/powerpoint/2010/main" val="66802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3618A-A62E-738E-A292-BBFD1F122A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033478-4E06-6AA2-511F-3EF45F5F8F2D}"/>
              </a:ext>
            </a:extLst>
          </p:cNvPr>
          <p:cNvSpPr>
            <a:spLocks noGrp="1"/>
          </p:cNvSpPr>
          <p:nvPr>
            <p:ph type="title"/>
          </p:nvPr>
        </p:nvSpPr>
        <p:spPr/>
        <p:txBody>
          <a:bodyPr/>
          <a:lstStyle/>
          <a:p>
            <a:r>
              <a:rPr lang="de-DE" dirty="0"/>
              <a:t>Linear </a:t>
            </a:r>
            <a:r>
              <a:rPr lang="de-DE" dirty="0" err="1"/>
              <a:t>regression</a:t>
            </a:r>
            <a:endParaRPr lang="de-DE" dirty="0"/>
          </a:p>
        </p:txBody>
      </p:sp>
      <p:sp>
        <p:nvSpPr>
          <p:cNvPr id="3" name="Inhaltsplatzhalter 2">
            <a:extLst>
              <a:ext uri="{FF2B5EF4-FFF2-40B4-BE49-F238E27FC236}">
                <a16:creationId xmlns:a16="http://schemas.microsoft.com/office/drawing/2014/main" id="{9F431891-DBAE-B2AD-F7A7-D0BEA4050287}"/>
              </a:ext>
            </a:extLst>
          </p:cNvPr>
          <p:cNvSpPr>
            <a:spLocks noGrp="1"/>
          </p:cNvSpPr>
          <p:nvPr>
            <p:ph idx="1"/>
          </p:nvPr>
        </p:nvSpPr>
        <p:spPr>
          <a:xfrm>
            <a:off x="166255" y="1417638"/>
            <a:ext cx="12025745" cy="4525963"/>
          </a:xfrm>
        </p:spPr>
        <p:txBody>
          <a:bodyPr/>
          <a:lstStyle/>
          <a:p>
            <a:r>
              <a:rPr lang="en-GB" dirty="0"/>
              <a:t>when we fit a regression model in the form outcome ~ exposure, we will get an </a:t>
            </a:r>
            <a:r>
              <a:rPr lang="en-GB" dirty="0">
                <a:solidFill>
                  <a:schemeClr val="accent1"/>
                </a:solidFill>
              </a:rPr>
              <a:t>intercept and a slope</a:t>
            </a:r>
          </a:p>
          <a:p>
            <a:r>
              <a:rPr lang="en-GB" dirty="0"/>
              <a:t>the slope describes the change in the outcome with each unit change in the exposure</a:t>
            </a:r>
            <a:endParaRPr lang="de-DE" dirty="0"/>
          </a:p>
        </p:txBody>
      </p:sp>
      <p:pic>
        <p:nvPicPr>
          <p:cNvPr id="5" name="Grafik 4" descr="Ein Bild, das Reihe, Screenshot, parallel, Diagramm enthält.&#10;&#10;KI-generierte Inhalte können fehlerhaft sein.">
            <a:extLst>
              <a:ext uri="{FF2B5EF4-FFF2-40B4-BE49-F238E27FC236}">
                <a16:creationId xmlns:a16="http://schemas.microsoft.com/office/drawing/2014/main" id="{93A045A6-AC20-2847-84A2-8C6361E43CF8}"/>
              </a:ext>
            </a:extLst>
          </p:cNvPr>
          <p:cNvPicPr>
            <a:picLocks noChangeAspect="1"/>
          </p:cNvPicPr>
          <p:nvPr/>
        </p:nvPicPr>
        <p:blipFill>
          <a:blip r:embed="rId2"/>
          <a:stretch>
            <a:fillRect/>
          </a:stretch>
        </p:blipFill>
        <p:spPr>
          <a:xfrm>
            <a:off x="3351327" y="3115801"/>
            <a:ext cx="7199391" cy="3599695"/>
          </a:xfrm>
          <a:prstGeom prst="rect">
            <a:avLst/>
          </a:prstGeom>
        </p:spPr>
      </p:pic>
    </p:spTree>
    <p:extLst>
      <p:ext uri="{BB962C8B-B14F-4D97-AF65-F5344CB8AC3E}">
        <p14:creationId xmlns:p14="http://schemas.microsoft.com/office/powerpoint/2010/main" val="3938728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3703-66FC-B362-A1CB-A74478CA90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B31226-9B18-134A-2CE0-8788FBFF956D}"/>
              </a:ext>
            </a:extLst>
          </p:cNvPr>
          <p:cNvSpPr>
            <a:spLocks noGrp="1"/>
          </p:cNvSpPr>
          <p:nvPr>
            <p:ph type="title"/>
          </p:nvPr>
        </p:nvSpPr>
        <p:spPr/>
        <p:txBody>
          <a:bodyPr/>
          <a:lstStyle/>
          <a:p>
            <a:r>
              <a:rPr lang="de-DE" dirty="0"/>
              <a:t>Linear </a:t>
            </a:r>
            <a:r>
              <a:rPr lang="de-DE" dirty="0" err="1"/>
              <a:t>regression</a:t>
            </a:r>
            <a:endParaRPr lang="de-DE" dirty="0"/>
          </a:p>
        </p:txBody>
      </p:sp>
      <p:sp>
        <p:nvSpPr>
          <p:cNvPr id="3" name="Inhaltsplatzhalter 2">
            <a:extLst>
              <a:ext uri="{FF2B5EF4-FFF2-40B4-BE49-F238E27FC236}">
                <a16:creationId xmlns:a16="http://schemas.microsoft.com/office/drawing/2014/main" id="{27C00DD5-E7A3-9938-743C-E458A89FEA53}"/>
              </a:ext>
            </a:extLst>
          </p:cNvPr>
          <p:cNvSpPr>
            <a:spLocks noGrp="1"/>
          </p:cNvSpPr>
          <p:nvPr>
            <p:ph idx="1"/>
          </p:nvPr>
        </p:nvSpPr>
        <p:spPr>
          <a:xfrm>
            <a:off x="166255" y="1417638"/>
            <a:ext cx="12025745" cy="4525963"/>
          </a:xfrm>
        </p:spPr>
        <p:txBody>
          <a:bodyPr/>
          <a:lstStyle/>
          <a:p>
            <a:r>
              <a:rPr lang="en-GB" dirty="0"/>
              <a:t>we can estimate the average (i.e., </a:t>
            </a:r>
            <a:r>
              <a:rPr lang="en-GB" dirty="0">
                <a:solidFill>
                  <a:schemeClr val="accent1"/>
                </a:solidFill>
              </a:rPr>
              <a:t>mean outcome</a:t>
            </a:r>
            <a:r>
              <a:rPr lang="en-GB" dirty="0"/>
              <a:t>) when we only use the intercept in the form outcome ~ 1</a:t>
            </a:r>
            <a:endParaRPr lang="de-DE" dirty="0"/>
          </a:p>
        </p:txBody>
      </p:sp>
      <p:pic>
        <p:nvPicPr>
          <p:cNvPr id="6" name="Grafik 5" descr="Ein Bild, das Screenshot, Reihe, Diagramm, Text enthält.&#10;&#10;KI-generierte Inhalte können fehlerhaft sein.">
            <a:extLst>
              <a:ext uri="{FF2B5EF4-FFF2-40B4-BE49-F238E27FC236}">
                <a16:creationId xmlns:a16="http://schemas.microsoft.com/office/drawing/2014/main" id="{5082B2AD-CF44-0F0E-54D2-2F2C801FEA30}"/>
              </a:ext>
            </a:extLst>
          </p:cNvPr>
          <p:cNvPicPr>
            <a:picLocks noChangeAspect="1"/>
          </p:cNvPicPr>
          <p:nvPr/>
        </p:nvPicPr>
        <p:blipFill>
          <a:blip r:embed="rId2"/>
          <a:stretch>
            <a:fillRect/>
          </a:stretch>
        </p:blipFill>
        <p:spPr>
          <a:xfrm>
            <a:off x="1964926" y="2667517"/>
            <a:ext cx="8045449" cy="4022724"/>
          </a:xfrm>
          <a:prstGeom prst="rect">
            <a:avLst/>
          </a:prstGeom>
        </p:spPr>
      </p:pic>
    </p:spTree>
    <p:extLst>
      <p:ext uri="{BB962C8B-B14F-4D97-AF65-F5344CB8AC3E}">
        <p14:creationId xmlns:p14="http://schemas.microsoft.com/office/powerpoint/2010/main" val="295547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BD73DC-7C1E-5E05-F541-CEC6B6691601}"/>
              </a:ext>
            </a:extLst>
          </p:cNvPr>
          <p:cNvSpPr>
            <a:spLocks noGrp="1"/>
          </p:cNvSpPr>
          <p:nvPr>
            <p:ph type="title"/>
          </p:nvPr>
        </p:nvSpPr>
        <p:spPr/>
        <p:txBody>
          <a:bodyPr/>
          <a:lstStyle/>
          <a:p>
            <a:r>
              <a:rPr lang="de-DE" dirty="0" err="1">
                <a:solidFill>
                  <a:schemeClr val="accent1"/>
                </a:solidFill>
              </a:rPr>
              <a:t>Exercise</a:t>
            </a:r>
            <a:r>
              <a:rPr lang="de-DE" dirty="0">
                <a:solidFill>
                  <a:schemeClr val="accent1"/>
                </a:solidFill>
              </a:rPr>
              <a:t> 1 </a:t>
            </a:r>
            <a:r>
              <a:rPr lang="de-DE" dirty="0"/>
              <a:t>– Linear </a:t>
            </a:r>
            <a:r>
              <a:rPr lang="de-DE" dirty="0" err="1"/>
              <a:t>regression</a:t>
            </a:r>
            <a:endParaRPr lang="de-DE" dirty="0"/>
          </a:p>
        </p:txBody>
      </p:sp>
      <p:sp>
        <p:nvSpPr>
          <p:cNvPr id="3" name="Inhaltsplatzhalter 2">
            <a:extLst>
              <a:ext uri="{FF2B5EF4-FFF2-40B4-BE49-F238E27FC236}">
                <a16:creationId xmlns:a16="http://schemas.microsoft.com/office/drawing/2014/main" id="{A871DB98-2862-CE67-4E5D-966DBDFB4104}"/>
              </a:ext>
            </a:extLst>
          </p:cNvPr>
          <p:cNvSpPr>
            <a:spLocks noGrp="1"/>
          </p:cNvSpPr>
          <p:nvPr>
            <p:ph idx="1"/>
          </p:nvPr>
        </p:nvSpPr>
        <p:spPr/>
        <p:txBody>
          <a:bodyPr>
            <a:normAutofit/>
          </a:bodyPr>
          <a:lstStyle/>
          <a:p>
            <a:r>
              <a:rPr lang="en-GB" dirty="0"/>
              <a:t>Go through the 1_exercise_lm.R script in the </a:t>
            </a:r>
            <a:r>
              <a:rPr lang="en-GB" dirty="0" err="1"/>
              <a:t>Github</a:t>
            </a:r>
            <a:r>
              <a:rPr lang="en-GB" dirty="0"/>
              <a:t> repository </a:t>
            </a:r>
            <a:r>
              <a:rPr lang="en-GB" dirty="0" err="1"/>
              <a:t>sample_standardisation</a:t>
            </a:r>
            <a:endParaRPr lang="en-GB" dirty="0"/>
          </a:p>
        </p:txBody>
      </p:sp>
    </p:spTree>
    <p:extLst>
      <p:ext uri="{BB962C8B-B14F-4D97-AF65-F5344CB8AC3E}">
        <p14:creationId xmlns:p14="http://schemas.microsoft.com/office/powerpoint/2010/main" val="49094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DDCEDB-C78E-BB08-4C67-5074E84E8134}"/>
              </a:ext>
            </a:extLst>
          </p:cNvPr>
          <p:cNvSpPr>
            <a:spLocks noGrp="1"/>
          </p:cNvSpPr>
          <p:nvPr>
            <p:ph type="title"/>
          </p:nvPr>
        </p:nvSpPr>
        <p:spPr>
          <a:xfrm>
            <a:off x="914400" y="2337032"/>
            <a:ext cx="6258296" cy="1362075"/>
          </a:xfrm>
        </p:spPr>
        <p:txBody>
          <a:bodyPr/>
          <a:lstStyle/>
          <a:p>
            <a:r>
              <a:rPr lang="de-DE" dirty="0"/>
              <a:t>Null </a:t>
            </a:r>
            <a:r>
              <a:rPr lang="de-DE" dirty="0" err="1"/>
              <a:t>hypothesis</a:t>
            </a:r>
            <a:r>
              <a:rPr lang="de-DE" dirty="0"/>
              <a:t> </a:t>
            </a:r>
            <a:r>
              <a:rPr lang="de-DE" dirty="0" err="1"/>
              <a:t>testing</a:t>
            </a:r>
            <a:endParaRPr lang="de-DE" dirty="0"/>
          </a:p>
        </p:txBody>
      </p:sp>
      <p:pic>
        <p:nvPicPr>
          <p:cNvPr id="7170" name="Picture 2">
            <a:extLst>
              <a:ext uri="{FF2B5EF4-FFF2-40B4-BE49-F238E27FC236}">
                <a16:creationId xmlns:a16="http://schemas.microsoft.com/office/drawing/2014/main" id="{166ACA6D-5D05-76D0-D377-477FF159B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628" y="372910"/>
            <a:ext cx="3244045" cy="6485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5D8976DD-F465-AE09-70BF-3B8A15E4A224}"/>
              </a:ext>
            </a:extLst>
          </p:cNvPr>
          <p:cNvSpPr txBox="1"/>
          <p:nvPr/>
        </p:nvSpPr>
        <p:spPr>
          <a:xfrm>
            <a:off x="1302327" y="3658192"/>
            <a:ext cx="5092291" cy="523220"/>
          </a:xfrm>
          <a:prstGeom prst="rect">
            <a:avLst/>
          </a:prstGeom>
          <a:noFill/>
        </p:spPr>
        <p:txBody>
          <a:bodyPr wrap="none" rtlCol="0">
            <a:spAutoFit/>
          </a:bodyPr>
          <a:lstStyle/>
          <a:p>
            <a:r>
              <a:rPr lang="en-GB" sz="2800" dirty="0"/>
              <a:t>You can't negotiate with a zombie</a:t>
            </a:r>
          </a:p>
        </p:txBody>
      </p:sp>
    </p:spTree>
    <p:extLst>
      <p:ext uri="{BB962C8B-B14F-4D97-AF65-F5344CB8AC3E}">
        <p14:creationId xmlns:p14="http://schemas.microsoft.com/office/powerpoint/2010/main" val="87820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BFFDBB-FA08-9FB9-10D1-120F4CA2616B}"/>
              </a:ext>
            </a:extLst>
          </p:cNvPr>
          <p:cNvSpPr>
            <a:spLocks noGrp="1"/>
          </p:cNvSpPr>
          <p:nvPr>
            <p:ph type="title"/>
          </p:nvPr>
        </p:nvSpPr>
        <p:spPr/>
        <p:txBody>
          <a:bodyPr/>
          <a:lstStyle/>
          <a:p>
            <a:r>
              <a:rPr lang="de-DE" dirty="0"/>
              <a:t>Null </a:t>
            </a:r>
            <a:r>
              <a:rPr lang="de-DE" dirty="0" err="1"/>
              <a:t>hypothesis</a:t>
            </a:r>
            <a:r>
              <a:rPr lang="de-DE" dirty="0"/>
              <a:t> </a:t>
            </a:r>
            <a:r>
              <a:rPr lang="de-DE" dirty="0" err="1"/>
              <a:t>testing</a:t>
            </a:r>
            <a:endParaRPr lang="de-DE" dirty="0"/>
          </a:p>
        </p:txBody>
      </p:sp>
      <p:sp>
        <p:nvSpPr>
          <p:cNvPr id="3" name="Inhaltsplatzhalter 2">
            <a:extLst>
              <a:ext uri="{FF2B5EF4-FFF2-40B4-BE49-F238E27FC236}">
                <a16:creationId xmlns:a16="http://schemas.microsoft.com/office/drawing/2014/main" id="{A3D10DAC-25ED-19FC-1E1A-912DC72FE03A}"/>
              </a:ext>
            </a:extLst>
          </p:cNvPr>
          <p:cNvSpPr>
            <a:spLocks noGrp="1"/>
          </p:cNvSpPr>
          <p:nvPr>
            <p:ph idx="1"/>
          </p:nvPr>
        </p:nvSpPr>
        <p:spPr>
          <a:xfrm>
            <a:off x="609600" y="1508167"/>
            <a:ext cx="10972800" cy="5213268"/>
          </a:xfrm>
        </p:spPr>
        <p:txBody>
          <a:bodyPr>
            <a:normAutofit fontScale="85000" lnSpcReduction="20000"/>
          </a:bodyPr>
          <a:lstStyle/>
          <a:p>
            <a:r>
              <a:rPr lang="en-GB" dirty="0"/>
              <a:t>The </a:t>
            </a:r>
            <a:r>
              <a:rPr lang="en-GB" dirty="0">
                <a:solidFill>
                  <a:schemeClr val="accent1"/>
                </a:solidFill>
              </a:rPr>
              <a:t>Premise</a:t>
            </a:r>
            <a:r>
              <a:rPr lang="en-GB" dirty="0"/>
              <a:t>: We build models (Golems) that represent plausible hypotheses about how the world works</a:t>
            </a:r>
          </a:p>
          <a:p>
            <a:pPr lvl="1"/>
            <a:r>
              <a:rPr lang="en-GB" dirty="0"/>
              <a:t>we have a research hypothesis (e.g. diversity increases with island size) and we build a model to embody this idea</a:t>
            </a:r>
          </a:p>
          <a:p>
            <a:endParaRPr lang="en-GB" dirty="0"/>
          </a:p>
          <a:p>
            <a:r>
              <a:rPr lang="en-GB" dirty="0"/>
              <a:t>The </a:t>
            </a:r>
            <a:r>
              <a:rPr lang="en-GB" dirty="0">
                <a:solidFill>
                  <a:schemeClr val="accent1"/>
                </a:solidFill>
              </a:rPr>
              <a:t>Problem</a:t>
            </a:r>
            <a:r>
              <a:rPr lang="en-GB" dirty="0"/>
              <a:t>: How good is our model?</a:t>
            </a:r>
          </a:p>
          <a:p>
            <a:pPr lvl="1"/>
            <a:r>
              <a:rPr lang="en-GB" dirty="0"/>
              <a:t>What if the predictor variable has zero effect on the outcome, and the pattern our model found is just random noise?</a:t>
            </a:r>
          </a:p>
          <a:p>
            <a:endParaRPr lang="en-GB" dirty="0"/>
          </a:p>
          <a:p>
            <a:r>
              <a:rPr lang="en-GB" dirty="0"/>
              <a:t>The </a:t>
            </a:r>
            <a:r>
              <a:rPr lang="en-GB" dirty="0">
                <a:solidFill>
                  <a:schemeClr val="accent1"/>
                </a:solidFill>
              </a:rPr>
              <a:t>Solution</a:t>
            </a:r>
            <a:r>
              <a:rPr lang="en-GB" dirty="0"/>
              <a:t>: We can build a brainless Zombie Golem 	</a:t>
            </a:r>
          </a:p>
          <a:p>
            <a:pPr lvl="1"/>
            <a:r>
              <a:rPr lang="en-GB" dirty="0"/>
              <a:t>The Zombie thinks that everything was created by random chance</a:t>
            </a:r>
          </a:p>
          <a:p>
            <a:pPr lvl="1"/>
            <a:r>
              <a:rPr lang="en-GB" dirty="0"/>
              <a:t>We can show them the actual data and see how surprised they react</a:t>
            </a:r>
          </a:p>
          <a:p>
            <a:pPr lvl="1"/>
            <a:r>
              <a:rPr lang="en-GB" dirty="0"/>
              <a:t>If they are surprised, we conclude that our data was not created by random chance alone</a:t>
            </a:r>
          </a:p>
        </p:txBody>
      </p:sp>
    </p:spTree>
    <p:extLst>
      <p:ext uri="{BB962C8B-B14F-4D97-AF65-F5344CB8AC3E}">
        <p14:creationId xmlns:p14="http://schemas.microsoft.com/office/powerpoint/2010/main" val="340016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4EFC9-EA11-6283-7984-B043D51B8E91}"/>
              </a:ext>
            </a:extLst>
          </p:cNvPr>
          <p:cNvSpPr>
            <a:spLocks noGrp="1"/>
          </p:cNvSpPr>
          <p:nvPr>
            <p:ph type="title"/>
          </p:nvPr>
        </p:nvSpPr>
        <p:spPr/>
        <p:txBody>
          <a:bodyPr/>
          <a:lstStyle/>
          <a:p>
            <a:r>
              <a:rPr lang="en-US" noProof="0" dirty="0"/>
              <a:t>The Golem of Prague</a:t>
            </a:r>
          </a:p>
        </p:txBody>
      </p:sp>
      <p:sp>
        <p:nvSpPr>
          <p:cNvPr id="3" name="Inhaltsplatzhalter 2">
            <a:extLst>
              <a:ext uri="{FF2B5EF4-FFF2-40B4-BE49-F238E27FC236}">
                <a16:creationId xmlns:a16="http://schemas.microsoft.com/office/drawing/2014/main" id="{037DD439-EF45-37CB-06EC-99ADEF851D14}"/>
              </a:ext>
            </a:extLst>
          </p:cNvPr>
          <p:cNvSpPr>
            <a:spLocks noGrp="1"/>
          </p:cNvSpPr>
          <p:nvPr>
            <p:ph sz="half" idx="1"/>
          </p:nvPr>
        </p:nvSpPr>
        <p:spPr/>
        <p:txBody>
          <a:bodyPr/>
          <a:lstStyle/>
          <a:p>
            <a:r>
              <a:rPr lang="en-US" noProof="0" dirty="0"/>
              <a:t>built from dust, fire and water</a:t>
            </a:r>
          </a:p>
          <a:p>
            <a:endParaRPr lang="en-US" noProof="0" dirty="0"/>
          </a:p>
          <a:p>
            <a:r>
              <a:rPr lang="en-US" noProof="0" dirty="0">
                <a:solidFill>
                  <a:schemeClr val="accent1"/>
                </a:solidFill>
              </a:rPr>
              <a:t>extremely powerful </a:t>
            </a:r>
            <a:r>
              <a:rPr lang="en-US" noProof="0" dirty="0"/>
              <a:t>but naive</a:t>
            </a:r>
          </a:p>
          <a:p>
            <a:endParaRPr lang="en-US" noProof="0" dirty="0"/>
          </a:p>
          <a:p>
            <a:r>
              <a:rPr lang="en-US" noProof="0" dirty="0"/>
              <a:t>does exactly what it is told</a:t>
            </a:r>
          </a:p>
          <a:p>
            <a:endParaRPr lang="en-US" noProof="0" dirty="0"/>
          </a:p>
          <a:p>
            <a:r>
              <a:rPr lang="en-US" noProof="0" dirty="0">
                <a:solidFill>
                  <a:schemeClr val="accent1"/>
                </a:solidFill>
              </a:rPr>
              <a:t>careless instructions </a:t>
            </a:r>
            <a:r>
              <a:rPr lang="en-US" noProof="0" dirty="0"/>
              <a:t>can turn a Golem against its maker</a:t>
            </a:r>
          </a:p>
        </p:txBody>
      </p:sp>
      <p:pic>
        <p:nvPicPr>
          <p:cNvPr id="1026" name="Picture 2">
            <a:extLst>
              <a:ext uri="{FF2B5EF4-FFF2-40B4-BE49-F238E27FC236}">
                <a16:creationId xmlns:a16="http://schemas.microsoft.com/office/drawing/2014/main" id="{3F2E6E64-31E2-43BC-B387-F8B624F0B4C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27018" y="1600200"/>
            <a:ext cx="452596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95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9E83E-0B0D-AC27-1C16-DEFFDC606E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0F46FA-8751-07E8-0DB2-D63DD6A38F5F}"/>
              </a:ext>
            </a:extLst>
          </p:cNvPr>
          <p:cNvSpPr>
            <a:spLocks noGrp="1"/>
          </p:cNvSpPr>
          <p:nvPr>
            <p:ph type="title"/>
          </p:nvPr>
        </p:nvSpPr>
        <p:spPr/>
        <p:txBody>
          <a:bodyPr/>
          <a:lstStyle/>
          <a:p>
            <a:r>
              <a:rPr lang="de-DE" dirty="0"/>
              <a:t>Null </a:t>
            </a:r>
            <a:r>
              <a:rPr lang="de-DE" dirty="0" err="1"/>
              <a:t>hypothesis</a:t>
            </a:r>
            <a:r>
              <a:rPr lang="de-DE" dirty="0"/>
              <a:t> </a:t>
            </a:r>
            <a:r>
              <a:rPr lang="de-DE" dirty="0" err="1"/>
              <a:t>testing</a:t>
            </a:r>
            <a:endParaRPr lang="de-DE" dirty="0"/>
          </a:p>
        </p:txBody>
      </p:sp>
      <p:sp>
        <p:nvSpPr>
          <p:cNvPr id="3" name="Inhaltsplatzhalter 2">
            <a:extLst>
              <a:ext uri="{FF2B5EF4-FFF2-40B4-BE49-F238E27FC236}">
                <a16:creationId xmlns:a16="http://schemas.microsoft.com/office/drawing/2014/main" id="{B0C112CB-6B2F-031B-952F-E196D7A41355}"/>
              </a:ext>
            </a:extLst>
          </p:cNvPr>
          <p:cNvSpPr>
            <a:spLocks noGrp="1"/>
          </p:cNvSpPr>
          <p:nvPr>
            <p:ph idx="1"/>
          </p:nvPr>
        </p:nvSpPr>
        <p:spPr>
          <a:xfrm>
            <a:off x="609600" y="1508167"/>
            <a:ext cx="10972800" cy="5213268"/>
          </a:xfrm>
        </p:spPr>
        <p:txBody>
          <a:bodyPr>
            <a:normAutofit/>
          </a:bodyPr>
          <a:lstStyle/>
          <a:p>
            <a:pPr marL="0" indent="0">
              <a:buNone/>
            </a:pPr>
            <a:r>
              <a:rPr lang="en-GB" dirty="0"/>
              <a:t>Hypothesis testing is a statistical method to make inferences about population parameters based on sample data</a:t>
            </a:r>
          </a:p>
          <a:p>
            <a:endParaRPr lang="en-GB" dirty="0"/>
          </a:p>
          <a:p>
            <a:r>
              <a:rPr lang="en-GB" dirty="0">
                <a:solidFill>
                  <a:schemeClr val="accent1"/>
                </a:solidFill>
              </a:rPr>
              <a:t>Null Hypothesis </a:t>
            </a:r>
            <a:r>
              <a:rPr lang="en-GB" dirty="0"/>
              <a:t>(H0): No effect or difference</a:t>
            </a:r>
          </a:p>
          <a:p>
            <a:r>
              <a:rPr lang="en-GB" dirty="0">
                <a:solidFill>
                  <a:schemeClr val="accent1"/>
                </a:solidFill>
              </a:rPr>
              <a:t>Alternative Hypothesis </a:t>
            </a:r>
            <a:r>
              <a:rPr lang="en-GB" dirty="0"/>
              <a:t>(H1): There is an effect or difference</a:t>
            </a:r>
          </a:p>
          <a:p>
            <a:endParaRPr lang="en-GB" dirty="0"/>
          </a:p>
          <a:p>
            <a:pPr marL="0" indent="0">
              <a:buNone/>
            </a:pPr>
            <a:r>
              <a:rPr lang="en-GB" dirty="0"/>
              <a:t>Goal: Determine whether to reject H0 based on sample data</a:t>
            </a:r>
          </a:p>
        </p:txBody>
      </p:sp>
    </p:spTree>
    <p:extLst>
      <p:ext uri="{BB962C8B-B14F-4D97-AF65-F5344CB8AC3E}">
        <p14:creationId xmlns:p14="http://schemas.microsoft.com/office/powerpoint/2010/main" val="4273715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B0E1FF-A25D-5AF9-CCC3-6D60F245AFAB}"/>
              </a:ext>
            </a:extLst>
          </p:cNvPr>
          <p:cNvSpPr>
            <a:spLocks noGrp="1"/>
          </p:cNvSpPr>
          <p:nvPr>
            <p:ph type="title"/>
          </p:nvPr>
        </p:nvSpPr>
        <p:spPr/>
        <p:txBody>
          <a:bodyPr/>
          <a:lstStyle/>
          <a:p>
            <a:r>
              <a:rPr lang="de-DE" dirty="0"/>
              <a:t>Null </a:t>
            </a:r>
            <a:r>
              <a:rPr lang="de-DE" dirty="0" err="1"/>
              <a:t>hypothesis</a:t>
            </a:r>
            <a:r>
              <a:rPr lang="de-DE" dirty="0"/>
              <a:t> </a:t>
            </a:r>
            <a:r>
              <a:rPr lang="de-DE" dirty="0" err="1"/>
              <a:t>testing</a:t>
            </a:r>
            <a:endParaRPr lang="de-DE" dirty="0"/>
          </a:p>
        </p:txBody>
      </p:sp>
      <p:sp>
        <p:nvSpPr>
          <p:cNvPr id="3" name="Inhaltsplatzhalter 2">
            <a:extLst>
              <a:ext uri="{FF2B5EF4-FFF2-40B4-BE49-F238E27FC236}">
                <a16:creationId xmlns:a16="http://schemas.microsoft.com/office/drawing/2014/main" id="{9665533D-576B-4AD6-310D-7C22CF6A18B3}"/>
              </a:ext>
            </a:extLst>
          </p:cNvPr>
          <p:cNvSpPr>
            <a:spLocks noGrp="1"/>
          </p:cNvSpPr>
          <p:nvPr>
            <p:ph sz="half" idx="1"/>
          </p:nvPr>
        </p:nvSpPr>
        <p:spPr>
          <a:xfrm>
            <a:off x="609600" y="1600201"/>
            <a:ext cx="5384800" cy="4983161"/>
          </a:xfrm>
        </p:spPr>
        <p:txBody>
          <a:bodyPr>
            <a:normAutofit fontScale="77500" lnSpcReduction="20000"/>
          </a:bodyPr>
          <a:lstStyle/>
          <a:p>
            <a:pPr marL="514350" indent="-514350">
              <a:buFont typeface="+mj-lt"/>
              <a:buAutoNum type="arabicPeriod"/>
            </a:pPr>
            <a:r>
              <a:rPr lang="en-GB" dirty="0"/>
              <a:t>State the Hypotheses:</a:t>
            </a:r>
          </a:p>
          <a:p>
            <a:pPr marL="914400" lvl="1" indent="-514350">
              <a:buFont typeface="Arial" panose="020B0604020202020204" pitchFamily="34" charset="0"/>
              <a:buChar char="•"/>
            </a:pPr>
            <a:r>
              <a:rPr lang="en-GB" dirty="0"/>
              <a:t>H0: Population mean = some value</a:t>
            </a:r>
          </a:p>
          <a:p>
            <a:pPr marL="914400" lvl="1" indent="-514350">
              <a:buFont typeface="Arial" panose="020B0604020202020204" pitchFamily="34" charset="0"/>
              <a:buChar char="•"/>
            </a:pPr>
            <a:r>
              <a:rPr lang="en-GB" dirty="0"/>
              <a:t>H1: Population mean ≠ some value</a:t>
            </a:r>
          </a:p>
          <a:p>
            <a:pPr marL="514350" indent="-514350">
              <a:buFont typeface="+mj-lt"/>
              <a:buAutoNum type="arabicPeriod"/>
            </a:pPr>
            <a:endParaRPr lang="en-GB" dirty="0"/>
          </a:p>
          <a:p>
            <a:pPr marL="514350" indent="-514350">
              <a:buFont typeface="+mj-lt"/>
              <a:buAutoNum type="arabicPeriod"/>
            </a:pPr>
            <a:r>
              <a:rPr lang="en-GB" dirty="0"/>
              <a:t>Choose the Significance Level (α):</a:t>
            </a:r>
          </a:p>
          <a:p>
            <a:pPr marL="914400" lvl="1" indent="-514350">
              <a:buFont typeface="Arial" panose="020B0604020202020204" pitchFamily="34" charset="0"/>
              <a:buChar char="•"/>
            </a:pPr>
            <a:r>
              <a:rPr lang="en-GB" dirty="0"/>
              <a:t>Commonly set at 0.05</a:t>
            </a:r>
          </a:p>
          <a:p>
            <a:pPr marL="514350" indent="-514350">
              <a:buFont typeface="+mj-lt"/>
              <a:buAutoNum type="arabicPeriod"/>
            </a:pPr>
            <a:endParaRPr lang="en-GB" dirty="0"/>
          </a:p>
          <a:p>
            <a:pPr marL="514350" indent="-514350">
              <a:buFont typeface="+mj-lt"/>
              <a:buAutoNum type="arabicPeriod"/>
            </a:pPr>
            <a:r>
              <a:rPr lang="en-GB" dirty="0"/>
              <a:t>Collect Data:</a:t>
            </a:r>
          </a:p>
          <a:p>
            <a:pPr marL="914400" lvl="1" indent="-514350">
              <a:buFont typeface="Arial" panose="020B0604020202020204" pitchFamily="34" charset="0"/>
              <a:buChar char="•"/>
            </a:pPr>
            <a:r>
              <a:rPr lang="en-GB" dirty="0"/>
              <a:t>Obtain sample data</a:t>
            </a:r>
          </a:p>
          <a:p>
            <a:pPr marL="514350" indent="-514350">
              <a:buFont typeface="+mj-lt"/>
              <a:buAutoNum type="arabicPeriod"/>
            </a:pPr>
            <a:endParaRPr lang="en-GB" dirty="0"/>
          </a:p>
          <a:p>
            <a:pPr marL="514350" indent="-514350">
              <a:buFont typeface="+mj-lt"/>
              <a:buAutoNum type="arabicPeriod"/>
            </a:pPr>
            <a:r>
              <a:rPr lang="en-GB" dirty="0"/>
              <a:t>Calculate the Test Statistic:</a:t>
            </a:r>
          </a:p>
          <a:p>
            <a:pPr marL="914400" lvl="1" indent="-514350">
              <a:buFont typeface="Arial" panose="020B0604020202020204" pitchFamily="34" charset="0"/>
              <a:buChar char="•"/>
            </a:pPr>
            <a:r>
              <a:rPr lang="en-GB" dirty="0"/>
              <a:t>Use appropriate models or statistics</a:t>
            </a:r>
          </a:p>
          <a:p>
            <a:pPr marL="514350" indent="-514350">
              <a:buFont typeface="+mj-lt"/>
              <a:buAutoNum type="arabicPeriod"/>
            </a:pPr>
            <a:endParaRPr lang="en-GB" dirty="0"/>
          </a:p>
          <a:p>
            <a:pPr marL="514350" indent="-514350">
              <a:buFont typeface="+mj-lt"/>
              <a:buAutoNum type="arabicPeriod"/>
            </a:pPr>
            <a:r>
              <a:rPr lang="en-GB" dirty="0"/>
              <a:t>Make a Decision:</a:t>
            </a:r>
          </a:p>
          <a:p>
            <a:pPr marL="914400" lvl="1" indent="-514350">
              <a:buFont typeface="Arial" panose="020B0604020202020204" pitchFamily="34" charset="0"/>
              <a:buChar char="•"/>
            </a:pPr>
            <a:r>
              <a:rPr lang="en-GB" dirty="0"/>
              <a:t>Compare the p-value with α</a:t>
            </a:r>
          </a:p>
        </p:txBody>
      </p:sp>
      <p:pic>
        <p:nvPicPr>
          <p:cNvPr id="10242" name="Picture 2">
            <a:extLst>
              <a:ext uri="{FF2B5EF4-FFF2-40B4-BE49-F238E27FC236}">
                <a16:creationId xmlns:a16="http://schemas.microsoft.com/office/drawing/2014/main" id="{D5881B80-754D-0773-3712-15527563A8B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054225"/>
            <a:ext cx="5384800" cy="3617912"/>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78D78C79-56C2-8B4E-0470-10860A731CB7}"/>
              </a:ext>
            </a:extLst>
          </p:cNvPr>
          <p:cNvSpPr txBox="1"/>
          <p:nvPr/>
        </p:nvSpPr>
        <p:spPr>
          <a:xfrm>
            <a:off x="6197600" y="5805837"/>
            <a:ext cx="3480183" cy="369332"/>
          </a:xfrm>
          <a:prstGeom prst="rect">
            <a:avLst/>
          </a:prstGeom>
          <a:noFill/>
        </p:spPr>
        <p:txBody>
          <a:bodyPr wrap="none" rtlCol="0">
            <a:spAutoFit/>
          </a:bodyPr>
          <a:lstStyle/>
          <a:p>
            <a:r>
              <a:rPr lang="de-DE" dirty="0" err="1"/>
              <a:t>We</a:t>
            </a:r>
            <a:r>
              <a:rPr lang="de-DE" dirty="0"/>
              <a:t> </a:t>
            </a:r>
            <a:r>
              <a:rPr lang="de-DE" dirty="0" err="1"/>
              <a:t>can</a:t>
            </a:r>
            <a:r>
              <a:rPr lang="de-DE" dirty="0"/>
              <a:t> do </a:t>
            </a:r>
            <a:r>
              <a:rPr lang="de-DE" dirty="0" err="1"/>
              <a:t>much</a:t>
            </a:r>
            <a:r>
              <a:rPr lang="de-DE" dirty="0"/>
              <a:t> </a:t>
            </a:r>
            <a:r>
              <a:rPr lang="de-DE" dirty="0" err="1"/>
              <a:t>better</a:t>
            </a:r>
            <a:r>
              <a:rPr lang="de-DE" dirty="0"/>
              <a:t> </a:t>
            </a:r>
            <a:r>
              <a:rPr lang="de-DE" dirty="0" err="1"/>
              <a:t>than</a:t>
            </a:r>
            <a:r>
              <a:rPr lang="de-DE" dirty="0"/>
              <a:t> </a:t>
            </a:r>
            <a:r>
              <a:rPr lang="de-DE" dirty="0" err="1"/>
              <a:t>that</a:t>
            </a:r>
            <a:r>
              <a:rPr lang="de-DE" dirty="0"/>
              <a:t>…</a:t>
            </a:r>
          </a:p>
        </p:txBody>
      </p:sp>
    </p:spTree>
    <p:extLst>
      <p:ext uri="{BB962C8B-B14F-4D97-AF65-F5344CB8AC3E}">
        <p14:creationId xmlns:p14="http://schemas.microsoft.com/office/powerpoint/2010/main" val="401121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F290CA-1BD8-611E-87BF-AC9E13E17FC9}"/>
              </a:ext>
            </a:extLst>
          </p:cNvPr>
          <p:cNvSpPr>
            <a:spLocks noGrp="1"/>
          </p:cNvSpPr>
          <p:nvPr>
            <p:ph type="title"/>
          </p:nvPr>
        </p:nvSpPr>
        <p:spPr/>
        <p:txBody>
          <a:bodyPr/>
          <a:lstStyle/>
          <a:p>
            <a:r>
              <a:rPr lang="de-DE" dirty="0"/>
              <a:t>Null </a:t>
            </a:r>
            <a:r>
              <a:rPr lang="de-DE" dirty="0" err="1"/>
              <a:t>hypothesis</a:t>
            </a:r>
            <a:r>
              <a:rPr lang="de-DE" dirty="0"/>
              <a:t> </a:t>
            </a:r>
            <a:r>
              <a:rPr lang="de-DE" dirty="0" err="1"/>
              <a:t>testing</a:t>
            </a:r>
            <a:endParaRPr lang="de-DE" dirty="0"/>
          </a:p>
        </p:txBody>
      </p:sp>
      <p:sp>
        <p:nvSpPr>
          <p:cNvPr id="3" name="Inhaltsplatzhalter 2">
            <a:extLst>
              <a:ext uri="{FF2B5EF4-FFF2-40B4-BE49-F238E27FC236}">
                <a16:creationId xmlns:a16="http://schemas.microsoft.com/office/drawing/2014/main" id="{C25C7821-A35E-0CF2-536C-399F79E1BC57}"/>
              </a:ext>
            </a:extLst>
          </p:cNvPr>
          <p:cNvSpPr>
            <a:spLocks noGrp="1"/>
          </p:cNvSpPr>
          <p:nvPr>
            <p:ph idx="1"/>
          </p:nvPr>
        </p:nvSpPr>
        <p:spPr/>
        <p:txBody>
          <a:bodyPr/>
          <a:lstStyle/>
          <a:p>
            <a:r>
              <a:rPr lang="en-GB" dirty="0"/>
              <a:t>in its simplest form, NHST assumes that any effect &gt; 0 is significant</a:t>
            </a:r>
          </a:p>
          <a:p>
            <a:endParaRPr lang="de-DE" dirty="0"/>
          </a:p>
        </p:txBody>
      </p:sp>
      <p:pic>
        <p:nvPicPr>
          <p:cNvPr id="4" name="Grafik 3" descr="Ein Bild, das Reihe, Screenshot, parallel, Diagramm enthält.&#10;&#10;KI-generierte Inhalte können fehlerhaft sein.">
            <a:extLst>
              <a:ext uri="{FF2B5EF4-FFF2-40B4-BE49-F238E27FC236}">
                <a16:creationId xmlns:a16="http://schemas.microsoft.com/office/drawing/2014/main" id="{0D17A7C7-CB4E-3EED-2690-FEBC204428DE}"/>
              </a:ext>
            </a:extLst>
          </p:cNvPr>
          <p:cNvPicPr>
            <a:picLocks noChangeAspect="1"/>
          </p:cNvPicPr>
          <p:nvPr/>
        </p:nvPicPr>
        <p:blipFill>
          <a:blip r:embed="rId2"/>
          <a:stretch>
            <a:fillRect/>
          </a:stretch>
        </p:blipFill>
        <p:spPr>
          <a:xfrm>
            <a:off x="2353800" y="2709032"/>
            <a:ext cx="7199391" cy="3599695"/>
          </a:xfrm>
          <a:prstGeom prst="rect">
            <a:avLst/>
          </a:prstGeom>
        </p:spPr>
      </p:pic>
    </p:spTree>
    <p:extLst>
      <p:ext uri="{BB962C8B-B14F-4D97-AF65-F5344CB8AC3E}">
        <p14:creationId xmlns:p14="http://schemas.microsoft.com/office/powerpoint/2010/main" val="113414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0D3BF4-BB37-5B17-644D-64F038D63FE0}"/>
              </a:ext>
            </a:extLst>
          </p:cNvPr>
          <p:cNvSpPr>
            <a:spLocks noGrp="1"/>
          </p:cNvSpPr>
          <p:nvPr>
            <p:ph type="title"/>
          </p:nvPr>
        </p:nvSpPr>
        <p:spPr/>
        <p:txBody>
          <a:bodyPr/>
          <a:lstStyle/>
          <a:p>
            <a:r>
              <a:rPr lang="de-DE" dirty="0"/>
              <a:t>Permutation</a:t>
            </a:r>
          </a:p>
        </p:txBody>
      </p:sp>
      <p:sp>
        <p:nvSpPr>
          <p:cNvPr id="3" name="Inhaltsplatzhalter 2">
            <a:extLst>
              <a:ext uri="{FF2B5EF4-FFF2-40B4-BE49-F238E27FC236}">
                <a16:creationId xmlns:a16="http://schemas.microsoft.com/office/drawing/2014/main" id="{84238038-2DBF-FB8B-2DB6-1952FA3AF2C6}"/>
              </a:ext>
            </a:extLst>
          </p:cNvPr>
          <p:cNvSpPr>
            <a:spLocks noGrp="1"/>
          </p:cNvSpPr>
          <p:nvPr>
            <p:ph idx="1"/>
          </p:nvPr>
        </p:nvSpPr>
        <p:spPr>
          <a:xfrm>
            <a:off x="609600" y="1600201"/>
            <a:ext cx="10972800" cy="4983161"/>
          </a:xfrm>
        </p:spPr>
        <p:txBody>
          <a:bodyPr>
            <a:normAutofit fontScale="92500"/>
          </a:bodyPr>
          <a:lstStyle/>
          <a:p>
            <a:r>
              <a:rPr lang="en-GB" dirty="0"/>
              <a:t>The null hypothesis of "exactly zero effect" is a strawman</a:t>
            </a:r>
          </a:p>
          <a:p>
            <a:pPr lvl="1"/>
            <a:r>
              <a:rPr lang="en-GB" dirty="0"/>
              <a:t>In complex systems, </a:t>
            </a:r>
            <a:r>
              <a:rPr lang="en-GB" dirty="0">
                <a:solidFill>
                  <a:schemeClr val="accent1"/>
                </a:solidFill>
              </a:rPr>
              <a:t>everything has some effect</a:t>
            </a:r>
            <a:r>
              <a:rPr lang="en-GB" dirty="0"/>
              <a:t>, even if it's trivially small</a:t>
            </a:r>
          </a:p>
          <a:p>
            <a:pPr lvl="1"/>
            <a:r>
              <a:rPr lang="en-GB" dirty="0"/>
              <a:t>We need to improve our Zombie by incorporation more information about the real world</a:t>
            </a:r>
          </a:p>
          <a:p>
            <a:endParaRPr lang="en-GB" dirty="0"/>
          </a:p>
          <a:p>
            <a:r>
              <a:rPr lang="en-GB" dirty="0"/>
              <a:t>We can build a model that </a:t>
            </a:r>
            <a:r>
              <a:rPr lang="en-GB" dirty="0">
                <a:solidFill>
                  <a:schemeClr val="accent1"/>
                </a:solidFill>
              </a:rPr>
              <a:t>mimics the properties </a:t>
            </a:r>
            <a:r>
              <a:rPr lang="en-GB" dirty="0"/>
              <a:t>of our real world but where the effect is zero</a:t>
            </a:r>
          </a:p>
          <a:p>
            <a:pPr lvl="1"/>
            <a:r>
              <a:rPr lang="en-GB" dirty="0"/>
              <a:t>We can do so by permutation–reshuffling our empirical data, thereby breaking apart the relationship/ effect but keeping all other contributes of our data</a:t>
            </a:r>
          </a:p>
        </p:txBody>
      </p:sp>
    </p:spTree>
    <p:extLst>
      <p:ext uri="{BB962C8B-B14F-4D97-AF65-F5344CB8AC3E}">
        <p14:creationId xmlns:p14="http://schemas.microsoft.com/office/powerpoint/2010/main" val="122715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3B2A18-C02B-9AE3-6493-8C770884375D}"/>
              </a:ext>
            </a:extLst>
          </p:cNvPr>
          <p:cNvSpPr>
            <a:spLocks noGrp="1"/>
          </p:cNvSpPr>
          <p:nvPr>
            <p:ph type="title"/>
          </p:nvPr>
        </p:nvSpPr>
        <p:spPr/>
        <p:txBody>
          <a:bodyPr/>
          <a:lstStyle/>
          <a:p>
            <a:r>
              <a:rPr lang="de-DE" dirty="0"/>
              <a:t>Permutation</a:t>
            </a:r>
          </a:p>
        </p:txBody>
      </p:sp>
      <p:graphicFrame>
        <p:nvGraphicFramePr>
          <p:cNvPr id="3" name="Tabelle 2">
            <a:extLst>
              <a:ext uri="{FF2B5EF4-FFF2-40B4-BE49-F238E27FC236}">
                <a16:creationId xmlns:a16="http://schemas.microsoft.com/office/drawing/2014/main" id="{8D634E73-B892-1AC6-0448-ECA622A69F37}"/>
              </a:ext>
            </a:extLst>
          </p:cNvPr>
          <p:cNvGraphicFramePr>
            <a:graphicFrameLocks noGrp="1"/>
          </p:cNvGraphicFramePr>
          <p:nvPr>
            <p:extLst>
              <p:ext uri="{D42A27DB-BD31-4B8C-83A1-F6EECF244321}">
                <p14:modId xmlns:p14="http://schemas.microsoft.com/office/powerpoint/2010/main" val="2069192574"/>
              </p:ext>
            </p:extLst>
          </p:nvPr>
        </p:nvGraphicFramePr>
        <p:xfrm>
          <a:off x="191324" y="2175596"/>
          <a:ext cx="7052625" cy="3820860"/>
        </p:xfrm>
        <a:graphic>
          <a:graphicData uri="http://schemas.openxmlformats.org/drawingml/2006/table">
            <a:tbl>
              <a:tblPr firstRow="1" bandRow="1">
                <a:tableStyleId>{5C22544A-7EE6-4342-B048-85BDC9FD1C3A}</a:tableStyleId>
              </a:tblPr>
              <a:tblGrid>
                <a:gridCol w="2350875">
                  <a:extLst>
                    <a:ext uri="{9D8B030D-6E8A-4147-A177-3AD203B41FA5}">
                      <a16:colId xmlns:a16="http://schemas.microsoft.com/office/drawing/2014/main" val="3995619450"/>
                    </a:ext>
                  </a:extLst>
                </a:gridCol>
                <a:gridCol w="2350875">
                  <a:extLst>
                    <a:ext uri="{9D8B030D-6E8A-4147-A177-3AD203B41FA5}">
                      <a16:colId xmlns:a16="http://schemas.microsoft.com/office/drawing/2014/main" val="2761879017"/>
                    </a:ext>
                  </a:extLst>
                </a:gridCol>
                <a:gridCol w="2350875">
                  <a:extLst>
                    <a:ext uri="{9D8B030D-6E8A-4147-A177-3AD203B41FA5}">
                      <a16:colId xmlns:a16="http://schemas.microsoft.com/office/drawing/2014/main" val="2644757831"/>
                    </a:ext>
                  </a:extLst>
                </a:gridCol>
              </a:tblGrid>
              <a:tr h="764172">
                <a:tc>
                  <a:txBody>
                    <a:bodyPr/>
                    <a:lstStyle/>
                    <a:p>
                      <a:pPr algn="ctr"/>
                      <a:r>
                        <a:rPr lang="de-DE" sz="2800" dirty="0"/>
                        <a:t>Island</a:t>
                      </a:r>
                    </a:p>
                  </a:txBody>
                  <a:tcPr/>
                </a:tc>
                <a:tc>
                  <a:txBody>
                    <a:bodyPr/>
                    <a:lstStyle/>
                    <a:p>
                      <a:pPr algn="ctr"/>
                      <a:r>
                        <a:rPr lang="de-DE" sz="2800" dirty="0" err="1"/>
                        <a:t>Diversity</a:t>
                      </a:r>
                      <a:endParaRPr lang="de-DE" sz="2800" dirty="0"/>
                    </a:p>
                  </a:txBody>
                  <a:tcPr/>
                </a:tc>
                <a:tc>
                  <a:txBody>
                    <a:bodyPr/>
                    <a:lstStyle/>
                    <a:p>
                      <a:pPr algn="ctr"/>
                      <a:r>
                        <a:rPr lang="de-DE" sz="2800" dirty="0"/>
                        <a:t>Size</a:t>
                      </a:r>
                    </a:p>
                  </a:txBody>
                  <a:tcPr/>
                </a:tc>
                <a:extLst>
                  <a:ext uri="{0D108BD9-81ED-4DB2-BD59-A6C34878D82A}">
                    <a16:rowId xmlns:a16="http://schemas.microsoft.com/office/drawing/2014/main" val="3761783071"/>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1</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50</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0.2</a:t>
                      </a:r>
                      <a:endParaRPr lang="en-GB" sz="3200" dirty="0">
                        <a:effectLst/>
                      </a:endParaRPr>
                    </a:p>
                  </a:txBody>
                  <a:tcPr marL="95250" marR="95250" marT="95250" marB="95250"/>
                </a:tc>
                <a:extLst>
                  <a:ext uri="{0D108BD9-81ED-4DB2-BD59-A6C34878D82A}">
                    <a16:rowId xmlns:a16="http://schemas.microsoft.com/office/drawing/2014/main" val="212110008"/>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2</a:t>
                      </a:r>
                      <a:endParaRPr lang="en-GB" sz="3200" dirty="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60</a:t>
                      </a:r>
                      <a:endParaRPr lang="en-GB" sz="320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0.4</a:t>
                      </a:r>
                      <a:endParaRPr lang="en-GB" sz="3200" dirty="0">
                        <a:effectLst/>
                      </a:endParaRPr>
                    </a:p>
                  </a:txBody>
                  <a:tcPr marL="95250" marR="95250" marT="95250" marB="95250"/>
                </a:tc>
                <a:extLst>
                  <a:ext uri="{0D108BD9-81ED-4DB2-BD59-A6C34878D82A}">
                    <a16:rowId xmlns:a16="http://schemas.microsoft.com/office/drawing/2014/main" val="3437016653"/>
                  </a:ext>
                </a:extLst>
              </a:tr>
              <a:tr h="764172">
                <a:tc>
                  <a:txBody>
                    <a:bodyPr/>
                    <a:lstStyle/>
                    <a:p>
                      <a:pPr algn="ctr" rtl="0" fontAlgn="t">
                        <a:buNone/>
                      </a:pPr>
                      <a:r>
                        <a:rPr lang="en-GB" sz="2400" b="0" i="0" u="none" strike="noStrike">
                          <a:solidFill>
                            <a:srgbClr val="000000"/>
                          </a:solidFill>
                          <a:effectLst/>
                          <a:latin typeface="Arial" panose="020B0604020202020204" pitchFamily="34" charset="0"/>
                        </a:rPr>
                        <a:t>3</a:t>
                      </a:r>
                      <a:endParaRPr lang="en-GB" sz="320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70</a:t>
                      </a:r>
                      <a:endParaRPr lang="en-GB" sz="320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0.6</a:t>
                      </a:r>
                      <a:endParaRPr lang="en-GB" sz="3200">
                        <a:effectLst/>
                      </a:endParaRPr>
                    </a:p>
                  </a:txBody>
                  <a:tcPr marL="95250" marR="95250" marT="95250" marB="95250"/>
                </a:tc>
                <a:extLst>
                  <a:ext uri="{0D108BD9-81ED-4DB2-BD59-A6C34878D82A}">
                    <a16:rowId xmlns:a16="http://schemas.microsoft.com/office/drawing/2014/main" val="2238157237"/>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4</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80</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0.7</a:t>
                      </a:r>
                      <a:endParaRPr lang="en-GB" sz="3200" dirty="0">
                        <a:effectLst/>
                      </a:endParaRPr>
                    </a:p>
                  </a:txBody>
                  <a:tcPr marL="95250" marR="95250" marT="95250" marB="95250"/>
                </a:tc>
                <a:extLst>
                  <a:ext uri="{0D108BD9-81ED-4DB2-BD59-A6C34878D82A}">
                    <a16:rowId xmlns:a16="http://schemas.microsoft.com/office/drawing/2014/main" val="1637415938"/>
                  </a:ext>
                </a:extLst>
              </a:tr>
            </a:tbl>
          </a:graphicData>
        </a:graphic>
      </p:graphicFrame>
    </p:spTree>
    <p:extLst>
      <p:ext uri="{BB962C8B-B14F-4D97-AF65-F5344CB8AC3E}">
        <p14:creationId xmlns:p14="http://schemas.microsoft.com/office/powerpoint/2010/main" val="1588264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90714-4D6D-D3B8-A706-6EF24675DBD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0D917BE-9117-B788-5D6B-76E5F8ACF8AB}"/>
              </a:ext>
            </a:extLst>
          </p:cNvPr>
          <p:cNvSpPr>
            <a:spLocks noGrp="1"/>
          </p:cNvSpPr>
          <p:nvPr>
            <p:ph type="title"/>
          </p:nvPr>
        </p:nvSpPr>
        <p:spPr/>
        <p:txBody>
          <a:bodyPr/>
          <a:lstStyle/>
          <a:p>
            <a:r>
              <a:rPr lang="de-DE" dirty="0"/>
              <a:t>Permutation</a:t>
            </a:r>
          </a:p>
        </p:txBody>
      </p:sp>
      <p:graphicFrame>
        <p:nvGraphicFramePr>
          <p:cNvPr id="3" name="Tabelle 2">
            <a:extLst>
              <a:ext uri="{FF2B5EF4-FFF2-40B4-BE49-F238E27FC236}">
                <a16:creationId xmlns:a16="http://schemas.microsoft.com/office/drawing/2014/main" id="{5D02D375-1E15-8721-47B9-4E7402C442E2}"/>
              </a:ext>
            </a:extLst>
          </p:cNvPr>
          <p:cNvGraphicFramePr>
            <a:graphicFrameLocks noGrp="1"/>
          </p:cNvGraphicFramePr>
          <p:nvPr>
            <p:extLst>
              <p:ext uri="{D42A27DB-BD31-4B8C-83A1-F6EECF244321}">
                <p14:modId xmlns:p14="http://schemas.microsoft.com/office/powerpoint/2010/main" val="2537208695"/>
              </p:ext>
            </p:extLst>
          </p:nvPr>
        </p:nvGraphicFramePr>
        <p:xfrm>
          <a:off x="191321" y="2175596"/>
          <a:ext cx="9534572" cy="3820860"/>
        </p:xfrm>
        <a:graphic>
          <a:graphicData uri="http://schemas.openxmlformats.org/drawingml/2006/table">
            <a:tbl>
              <a:tblPr firstRow="1" bandRow="1">
                <a:tableStyleId>{5C22544A-7EE6-4342-B048-85BDC9FD1C3A}</a:tableStyleId>
              </a:tblPr>
              <a:tblGrid>
                <a:gridCol w="2383643">
                  <a:extLst>
                    <a:ext uri="{9D8B030D-6E8A-4147-A177-3AD203B41FA5}">
                      <a16:colId xmlns:a16="http://schemas.microsoft.com/office/drawing/2014/main" val="3995619450"/>
                    </a:ext>
                  </a:extLst>
                </a:gridCol>
                <a:gridCol w="2383643">
                  <a:extLst>
                    <a:ext uri="{9D8B030D-6E8A-4147-A177-3AD203B41FA5}">
                      <a16:colId xmlns:a16="http://schemas.microsoft.com/office/drawing/2014/main" val="2761879017"/>
                    </a:ext>
                  </a:extLst>
                </a:gridCol>
                <a:gridCol w="2383643">
                  <a:extLst>
                    <a:ext uri="{9D8B030D-6E8A-4147-A177-3AD203B41FA5}">
                      <a16:colId xmlns:a16="http://schemas.microsoft.com/office/drawing/2014/main" val="2644757831"/>
                    </a:ext>
                  </a:extLst>
                </a:gridCol>
                <a:gridCol w="2383643">
                  <a:extLst>
                    <a:ext uri="{9D8B030D-6E8A-4147-A177-3AD203B41FA5}">
                      <a16:colId xmlns:a16="http://schemas.microsoft.com/office/drawing/2014/main" val="56198493"/>
                    </a:ext>
                  </a:extLst>
                </a:gridCol>
              </a:tblGrid>
              <a:tr h="764172">
                <a:tc>
                  <a:txBody>
                    <a:bodyPr/>
                    <a:lstStyle/>
                    <a:p>
                      <a:pPr algn="ctr"/>
                      <a:r>
                        <a:rPr lang="de-DE" sz="2800" dirty="0"/>
                        <a:t>Island</a:t>
                      </a:r>
                    </a:p>
                  </a:txBody>
                  <a:tcPr/>
                </a:tc>
                <a:tc>
                  <a:txBody>
                    <a:bodyPr/>
                    <a:lstStyle/>
                    <a:p>
                      <a:pPr algn="ctr"/>
                      <a:r>
                        <a:rPr lang="de-DE" sz="2800" dirty="0" err="1"/>
                        <a:t>Diversity</a:t>
                      </a:r>
                      <a:endParaRPr lang="de-DE" sz="2800" dirty="0"/>
                    </a:p>
                  </a:txBody>
                  <a:tcPr/>
                </a:tc>
                <a:tc>
                  <a:txBody>
                    <a:bodyPr/>
                    <a:lstStyle/>
                    <a:p>
                      <a:pPr algn="ctr"/>
                      <a:r>
                        <a:rPr lang="de-DE" sz="2800" dirty="0"/>
                        <a:t>Size</a:t>
                      </a:r>
                    </a:p>
                  </a:txBody>
                  <a:tcPr/>
                </a:tc>
                <a:tc>
                  <a:txBody>
                    <a:bodyPr/>
                    <a:lstStyle/>
                    <a:p>
                      <a:pPr rtl="0" fontAlgn="t">
                        <a:buNone/>
                      </a:pPr>
                      <a:r>
                        <a:rPr lang="en-GB" sz="2800" b="1" kern="1200" dirty="0">
                          <a:solidFill>
                            <a:schemeClr val="lt1"/>
                          </a:solidFill>
                          <a:latin typeface="+mn-lt"/>
                          <a:ea typeface="+mn-ea"/>
                          <a:cs typeface="+mn-cs"/>
                        </a:rPr>
                        <a:t>Size shuffled</a:t>
                      </a:r>
                    </a:p>
                  </a:txBody>
                  <a:tcPr marL="95250" marR="95250" marT="95250" marB="95250"/>
                </a:tc>
                <a:extLst>
                  <a:ext uri="{0D108BD9-81ED-4DB2-BD59-A6C34878D82A}">
                    <a16:rowId xmlns:a16="http://schemas.microsoft.com/office/drawing/2014/main" val="3761783071"/>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1</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50</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0.2</a:t>
                      </a:r>
                      <a:endParaRPr lang="en-GB" sz="3200" dirty="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0.4</a:t>
                      </a:r>
                    </a:p>
                  </a:txBody>
                  <a:tcPr marL="95250" marR="95250" marT="95250" marB="95250"/>
                </a:tc>
                <a:extLst>
                  <a:ext uri="{0D108BD9-81ED-4DB2-BD59-A6C34878D82A}">
                    <a16:rowId xmlns:a16="http://schemas.microsoft.com/office/drawing/2014/main" val="212110008"/>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2</a:t>
                      </a:r>
                      <a:endParaRPr lang="en-GB" sz="3200" dirty="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60</a:t>
                      </a:r>
                      <a:endParaRPr lang="en-GB" sz="320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0.4</a:t>
                      </a:r>
                      <a:endParaRPr lang="en-GB" sz="3200" dirty="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0.7</a:t>
                      </a:r>
                    </a:p>
                  </a:txBody>
                  <a:tcPr marL="95250" marR="95250" marT="95250" marB="95250"/>
                </a:tc>
                <a:extLst>
                  <a:ext uri="{0D108BD9-81ED-4DB2-BD59-A6C34878D82A}">
                    <a16:rowId xmlns:a16="http://schemas.microsoft.com/office/drawing/2014/main" val="3437016653"/>
                  </a:ext>
                </a:extLst>
              </a:tr>
              <a:tr h="764172">
                <a:tc>
                  <a:txBody>
                    <a:bodyPr/>
                    <a:lstStyle/>
                    <a:p>
                      <a:pPr algn="ctr" rtl="0" fontAlgn="t">
                        <a:buNone/>
                      </a:pPr>
                      <a:r>
                        <a:rPr lang="en-GB" sz="2400" b="0" i="0" u="none" strike="noStrike">
                          <a:solidFill>
                            <a:srgbClr val="000000"/>
                          </a:solidFill>
                          <a:effectLst/>
                          <a:latin typeface="Arial" panose="020B0604020202020204" pitchFamily="34" charset="0"/>
                        </a:rPr>
                        <a:t>3</a:t>
                      </a:r>
                      <a:endParaRPr lang="en-GB" sz="320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70</a:t>
                      </a:r>
                      <a:endParaRPr lang="en-GB" sz="320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0.6</a:t>
                      </a:r>
                      <a:endParaRPr lang="en-GB" sz="320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0.2</a:t>
                      </a:r>
                    </a:p>
                  </a:txBody>
                  <a:tcPr marL="95250" marR="95250" marT="95250" marB="95250"/>
                </a:tc>
                <a:extLst>
                  <a:ext uri="{0D108BD9-81ED-4DB2-BD59-A6C34878D82A}">
                    <a16:rowId xmlns:a16="http://schemas.microsoft.com/office/drawing/2014/main" val="2238157237"/>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4</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80</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0.7</a:t>
                      </a:r>
                      <a:endParaRPr lang="en-GB" sz="3200" dirty="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0.6</a:t>
                      </a:r>
                    </a:p>
                  </a:txBody>
                  <a:tcPr marL="95250" marR="95250" marT="95250" marB="95250"/>
                </a:tc>
                <a:extLst>
                  <a:ext uri="{0D108BD9-81ED-4DB2-BD59-A6C34878D82A}">
                    <a16:rowId xmlns:a16="http://schemas.microsoft.com/office/drawing/2014/main" val="1637415938"/>
                  </a:ext>
                </a:extLst>
              </a:tr>
            </a:tbl>
          </a:graphicData>
        </a:graphic>
      </p:graphicFrame>
    </p:spTree>
    <p:extLst>
      <p:ext uri="{BB962C8B-B14F-4D97-AF65-F5344CB8AC3E}">
        <p14:creationId xmlns:p14="http://schemas.microsoft.com/office/powerpoint/2010/main" val="386267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869B-5875-7CC0-84AE-5FB5C2BD4B1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3FE42C-9565-A252-8A2A-D02B9EF5A752}"/>
              </a:ext>
            </a:extLst>
          </p:cNvPr>
          <p:cNvSpPr>
            <a:spLocks noGrp="1"/>
          </p:cNvSpPr>
          <p:nvPr>
            <p:ph type="title"/>
          </p:nvPr>
        </p:nvSpPr>
        <p:spPr/>
        <p:txBody>
          <a:bodyPr/>
          <a:lstStyle/>
          <a:p>
            <a:r>
              <a:rPr lang="de-DE" dirty="0"/>
              <a:t>Permutation</a:t>
            </a:r>
          </a:p>
        </p:txBody>
      </p:sp>
      <p:graphicFrame>
        <p:nvGraphicFramePr>
          <p:cNvPr id="3" name="Tabelle 2">
            <a:extLst>
              <a:ext uri="{FF2B5EF4-FFF2-40B4-BE49-F238E27FC236}">
                <a16:creationId xmlns:a16="http://schemas.microsoft.com/office/drawing/2014/main" id="{055B1474-FBFE-3C12-258D-359187E1981B}"/>
              </a:ext>
            </a:extLst>
          </p:cNvPr>
          <p:cNvGraphicFramePr>
            <a:graphicFrameLocks noGrp="1"/>
          </p:cNvGraphicFramePr>
          <p:nvPr>
            <p:extLst>
              <p:ext uri="{D42A27DB-BD31-4B8C-83A1-F6EECF244321}">
                <p14:modId xmlns:p14="http://schemas.microsoft.com/office/powerpoint/2010/main" val="3131876465"/>
              </p:ext>
            </p:extLst>
          </p:nvPr>
        </p:nvGraphicFramePr>
        <p:xfrm>
          <a:off x="191320" y="2175596"/>
          <a:ext cx="11731505" cy="3820860"/>
        </p:xfrm>
        <a:graphic>
          <a:graphicData uri="http://schemas.openxmlformats.org/drawingml/2006/table">
            <a:tbl>
              <a:tblPr firstRow="1" bandRow="1">
                <a:tableStyleId>{5C22544A-7EE6-4342-B048-85BDC9FD1C3A}</a:tableStyleId>
              </a:tblPr>
              <a:tblGrid>
                <a:gridCol w="2346301">
                  <a:extLst>
                    <a:ext uri="{9D8B030D-6E8A-4147-A177-3AD203B41FA5}">
                      <a16:colId xmlns:a16="http://schemas.microsoft.com/office/drawing/2014/main" val="3995619450"/>
                    </a:ext>
                  </a:extLst>
                </a:gridCol>
                <a:gridCol w="2346301">
                  <a:extLst>
                    <a:ext uri="{9D8B030D-6E8A-4147-A177-3AD203B41FA5}">
                      <a16:colId xmlns:a16="http://schemas.microsoft.com/office/drawing/2014/main" val="2761879017"/>
                    </a:ext>
                  </a:extLst>
                </a:gridCol>
                <a:gridCol w="2346301">
                  <a:extLst>
                    <a:ext uri="{9D8B030D-6E8A-4147-A177-3AD203B41FA5}">
                      <a16:colId xmlns:a16="http://schemas.microsoft.com/office/drawing/2014/main" val="2644757831"/>
                    </a:ext>
                  </a:extLst>
                </a:gridCol>
                <a:gridCol w="2346301">
                  <a:extLst>
                    <a:ext uri="{9D8B030D-6E8A-4147-A177-3AD203B41FA5}">
                      <a16:colId xmlns:a16="http://schemas.microsoft.com/office/drawing/2014/main" val="56198493"/>
                    </a:ext>
                  </a:extLst>
                </a:gridCol>
                <a:gridCol w="2346301">
                  <a:extLst>
                    <a:ext uri="{9D8B030D-6E8A-4147-A177-3AD203B41FA5}">
                      <a16:colId xmlns:a16="http://schemas.microsoft.com/office/drawing/2014/main" val="3332873168"/>
                    </a:ext>
                  </a:extLst>
                </a:gridCol>
              </a:tblGrid>
              <a:tr h="764172">
                <a:tc>
                  <a:txBody>
                    <a:bodyPr/>
                    <a:lstStyle/>
                    <a:p>
                      <a:pPr algn="ctr"/>
                      <a:r>
                        <a:rPr lang="de-DE" sz="2800" dirty="0"/>
                        <a:t>Island</a:t>
                      </a:r>
                    </a:p>
                  </a:txBody>
                  <a:tcPr/>
                </a:tc>
                <a:tc>
                  <a:txBody>
                    <a:bodyPr/>
                    <a:lstStyle/>
                    <a:p>
                      <a:pPr algn="ctr"/>
                      <a:r>
                        <a:rPr lang="de-DE" sz="2800" dirty="0" err="1"/>
                        <a:t>Diversity</a:t>
                      </a:r>
                      <a:endParaRPr lang="de-DE" sz="2800" dirty="0"/>
                    </a:p>
                  </a:txBody>
                  <a:tcPr/>
                </a:tc>
                <a:tc>
                  <a:txBody>
                    <a:bodyPr/>
                    <a:lstStyle/>
                    <a:p>
                      <a:pPr algn="ctr"/>
                      <a:r>
                        <a:rPr lang="de-DE" sz="2800" dirty="0"/>
                        <a:t>Size</a:t>
                      </a:r>
                    </a:p>
                  </a:txBody>
                  <a:tcPr/>
                </a:tc>
                <a:tc>
                  <a:txBody>
                    <a:bodyPr/>
                    <a:lstStyle/>
                    <a:p>
                      <a:pPr rtl="0" fontAlgn="t">
                        <a:buNone/>
                      </a:pPr>
                      <a:r>
                        <a:rPr lang="en-GB" sz="2800" b="1" kern="1200" dirty="0">
                          <a:solidFill>
                            <a:schemeClr val="lt1"/>
                          </a:solidFill>
                          <a:latin typeface="+mn-lt"/>
                          <a:ea typeface="+mn-ea"/>
                          <a:cs typeface="+mn-cs"/>
                        </a:rPr>
                        <a:t>Size shuffled</a:t>
                      </a:r>
                    </a:p>
                  </a:txBody>
                  <a:tcPr marL="95250" marR="95250" marT="95250" marB="95250"/>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GB" sz="2800" b="1" kern="1200" dirty="0">
                          <a:solidFill>
                            <a:schemeClr val="lt1"/>
                          </a:solidFill>
                          <a:latin typeface="+mn-lt"/>
                          <a:ea typeface="+mn-ea"/>
                          <a:cs typeface="+mn-cs"/>
                        </a:rPr>
                        <a:t>Size shuffled</a:t>
                      </a:r>
                    </a:p>
                  </a:txBody>
                  <a:tcPr marL="95250" marR="95250" marT="95250" marB="95250"/>
                </a:tc>
                <a:extLst>
                  <a:ext uri="{0D108BD9-81ED-4DB2-BD59-A6C34878D82A}">
                    <a16:rowId xmlns:a16="http://schemas.microsoft.com/office/drawing/2014/main" val="3761783071"/>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1</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50</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0.2</a:t>
                      </a:r>
                      <a:endParaRPr lang="en-GB" sz="3200" dirty="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0.4</a:t>
                      </a: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0.2</a:t>
                      </a:r>
                    </a:p>
                  </a:txBody>
                  <a:tcPr marL="95250" marR="95250" marT="95250" marB="95250"/>
                </a:tc>
                <a:extLst>
                  <a:ext uri="{0D108BD9-81ED-4DB2-BD59-A6C34878D82A}">
                    <a16:rowId xmlns:a16="http://schemas.microsoft.com/office/drawing/2014/main" val="212110008"/>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2</a:t>
                      </a:r>
                      <a:endParaRPr lang="en-GB" sz="3200" dirty="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60</a:t>
                      </a:r>
                      <a:endParaRPr lang="en-GB" sz="320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0.4</a:t>
                      </a:r>
                      <a:endParaRPr lang="en-GB" sz="3200" dirty="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0.7</a:t>
                      </a:r>
                    </a:p>
                  </a:txBody>
                  <a:tcPr marL="95250" marR="95250" marT="95250" marB="95250"/>
                </a:tc>
                <a:tc>
                  <a:txBody>
                    <a:bodyPr/>
                    <a:lstStyle/>
                    <a:p>
                      <a:pPr marL="0" algn="ctr" defTabSz="457200" rtl="0" eaLnBrk="1" fontAlgn="t" latinLnBrk="0" hangingPunct="1">
                        <a:buNone/>
                      </a:pPr>
                      <a:r>
                        <a:rPr lang="en-GB" sz="2400" b="0" i="0" u="none" strike="noStrike" kern="1200">
                          <a:solidFill>
                            <a:srgbClr val="000000"/>
                          </a:solidFill>
                          <a:effectLst/>
                          <a:latin typeface="Arial" panose="020B0604020202020204" pitchFamily="34" charset="0"/>
                          <a:ea typeface="+mn-ea"/>
                          <a:cs typeface="+mn-cs"/>
                        </a:rPr>
                        <a:t>0.6</a:t>
                      </a:r>
                    </a:p>
                  </a:txBody>
                  <a:tcPr marL="95250" marR="95250" marT="95250" marB="95250"/>
                </a:tc>
                <a:extLst>
                  <a:ext uri="{0D108BD9-81ED-4DB2-BD59-A6C34878D82A}">
                    <a16:rowId xmlns:a16="http://schemas.microsoft.com/office/drawing/2014/main" val="3437016653"/>
                  </a:ext>
                </a:extLst>
              </a:tr>
              <a:tr h="764172">
                <a:tc>
                  <a:txBody>
                    <a:bodyPr/>
                    <a:lstStyle/>
                    <a:p>
                      <a:pPr algn="ctr" rtl="0" fontAlgn="t">
                        <a:buNone/>
                      </a:pPr>
                      <a:r>
                        <a:rPr lang="en-GB" sz="2400" b="0" i="0" u="none" strike="noStrike">
                          <a:solidFill>
                            <a:srgbClr val="000000"/>
                          </a:solidFill>
                          <a:effectLst/>
                          <a:latin typeface="Arial" panose="020B0604020202020204" pitchFamily="34" charset="0"/>
                        </a:rPr>
                        <a:t>3</a:t>
                      </a:r>
                      <a:endParaRPr lang="en-GB" sz="320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70</a:t>
                      </a:r>
                      <a:endParaRPr lang="en-GB" sz="3200">
                        <a:effectLst/>
                      </a:endParaRPr>
                    </a:p>
                  </a:txBody>
                  <a:tcPr marL="95250" marR="95250" marT="95250" marB="95250"/>
                </a:tc>
                <a:tc>
                  <a:txBody>
                    <a:bodyPr/>
                    <a:lstStyle/>
                    <a:p>
                      <a:pPr algn="ctr" rtl="0" fontAlgn="t">
                        <a:buNone/>
                      </a:pPr>
                      <a:r>
                        <a:rPr lang="en-GB" sz="2400" b="0" i="0" u="none" strike="noStrike">
                          <a:solidFill>
                            <a:srgbClr val="000000"/>
                          </a:solidFill>
                          <a:effectLst/>
                          <a:latin typeface="Arial" panose="020B0604020202020204" pitchFamily="34" charset="0"/>
                        </a:rPr>
                        <a:t>0.6</a:t>
                      </a:r>
                      <a:endParaRPr lang="en-GB" sz="320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0.2</a:t>
                      </a:r>
                    </a:p>
                  </a:txBody>
                  <a:tcPr marL="95250" marR="95250" marT="95250" marB="95250"/>
                </a:tc>
                <a:tc>
                  <a:txBody>
                    <a:bodyPr/>
                    <a:lstStyle/>
                    <a:p>
                      <a:pPr marL="0" algn="ctr" defTabSz="457200" rtl="0" eaLnBrk="1" fontAlgn="t" latinLnBrk="0" hangingPunct="1">
                        <a:buNone/>
                      </a:pPr>
                      <a:r>
                        <a:rPr lang="en-GB" sz="2400" b="0" i="0" u="none" strike="noStrike" kern="1200">
                          <a:solidFill>
                            <a:srgbClr val="000000"/>
                          </a:solidFill>
                          <a:effectLst/>
                          <a:latin typeface="Arial" panose="020B0604020202020204" pitchFamily="34" charset="0"/>
                          <a:ea typeface="+mn-ea"/>
                          <a:cs typeface="+mn-cs"/>
                        </a:rPr>
                        <a:t>0.7</a:t>
                      </a:r>
                    </a:p>
                  </a:txBody>
                  <a:tcPr marL="95250" marR="95250" marT="95250" marB="95250"/>
                </a:tc>
                <a:extLst>
                  <a:ext uri="{0D108BD9-81ED-4DB2-BD59-A6C34878D82A}">
                    <a16:rowId xmlns:a16="http://schemas.microsoft.com/office/drawing/2014/main" val="2238157237"/>
                  </a:ext>
                </a:extLst>
              </a:tr>
              <a:tr h="764172">
                <a:tc>
                  <a:txBody>
                    <a:bodyPr/>
                    <a:lstStyle/>
                    <a:p>
                      <a:pPr algn="ctr" rtl="0" fontAlgn="t">
                        <a:buNone/>
                      </a:pPr>
                      <a:r>
                        <a:rPr lang="en-GB" sz="2400" b="0" i="0" u="none" strike="noStrike" dirty="0">
                          <a:solidFill>
                            <a:srgbClr val="000000"/>
                          </a:solidFill>
                          <a:effectLst/>
                          <a:latin typeface="Arial" panose="020B0604020202020204" pitchFamily="34" charset="0"/>
                        </a:rPr>
                        <a:t>4</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80</a:t>
                      </a:r>
                      <a:endParaRPr lang="en-GB" sz="3200" dirty="0">
                        <a:effectLst/>
                      </a:endParaRPr>
                    </a:p>
                  </a:txBody>
                  <a:tcPr marL="95250" marR="95250" marT="95250" marB="95250"/>
                </a:tc>
                <a:tc>
                  <a:txBody>
                    <a:bodyPr/>
                    <a:lstStyle/>
                    <a:p>
                      <a:pPr algn="ctr" rtl="0" fontAlgn="t">
                        <a:buNone/>
                      </a:pPr>
                      <a:r>
                        <a:rPr lang="en-GB" sz="2400" b="0" i="0" u="none" strike="noStrike" dirty="0">
                          <a:solidFill>
                            <a:srgbClr val="000000"/>
                          </a:solidFill>
                          <a:effectLst/>
                          <a:latin typeface="Arial" panose="020B0604020202020204" pitchFamily="34" charset="0"/>
                        </a:rPr>
                        <a:t>0.7</a:t>
                      </a:r>
                      <a:endParaRPr lang="en-GB" sz="3200" dirty="0">
                        <a:effectLst/>
                      </a:endParaRP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0.6</a:t>
                      </a:r>
                    </a:p>
                  </a:txBody>
                  <a:tcPr marL="95250" marR="95250" marT="95250" marB="95250"/>
                </a:tc>
                <a:tc>
                  <a:txBody>
                    <a:bodyPr/>
                    <a:lstStyle/>
                    <a:p>
                      <a:pPr marL="0" algn="ctr" defTabSz="457200" rtl="0" eaLnBrk="1" fontAlgn="t" latinLnBrk="0" hangingPunct="1">
                        <a:buNone/>
                      </a:pPr>
                      <a:r>
                        <a:rPr lang="en-GB" sz="2400" b="0" i="0" u="none" strike="noStrike" kern="1200" dirty="0">
                          <a:solidFill>
                            <a:srgbClr val="000000"/>
                          </a:solidFill>
                          <a:effectLst/>
                          <a:latin typeface="Arial" panose="020B0604020202020204" pitchFamily="34" charset="0"/>
                          <a:ea typeface="+mn-ea"/>
                          <a:cs typeface="+mn-cs"/>
                        </a:rPr>
                        <a:t>0.4</a:t>
                      </a:r>
                    </a:p>
                  </a:txBody>
                  <a:tcPr marL="95250" marR="95250" marT="95250" marB="95250"/>
                </a:tc>
                <a:extLst>
                  <a:ext uri="{0D108BD9-81ED-4DB2-BD59-A6C34878D82A}">
                    <a16:rowId xmlns:a16="http://schemas.microsoft.com/office/drawing/2014/main" val="1637415938"/>
                  </a:ext>
                </a:extLst>
              </a:tr>
            </a:tbl>
          </a:graphicData>
        </a:graphic>
      </p:graphicFrame>
    </p:spTree>
    <p:extLst>
      <p:ext uri="{BB962C8B-B14F-4D97-AF65-F5344CB8AC3E}">
        <p14:creationId xmlns:p14="http://schemas.microsoft.com/office/powerpoint/2010/main" val="3556380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65AEB-299F-9A0A-E6E8-73D34AD3A3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14E0FE-10B1-1A4F-DB06-B691BD4BDEAE}"/>
              </a:ext>
            </a:extLst>
          </p:cNvPr>
          <p:cNvSpPr>
            <a:spLocks noGrp="1"/>
          </p:cNvSpPr>
          <p:nvPr>
            <p:ph type="title"/>
          </p:nvPr>
        </p:nvSpPr>
        <p:spPr/>
        <p:txBody>
          <a:bodyPr/>
          <a:lstStyle/>
          <a:p>
            <a:r>
              <a:rPr lang="de-DE" dirty="0"/>
              <a:t>Permutation</a:t>
            </a:r>
          </a:p>
        </p:txBody>
      </p:sp>
      <p:sp>
        <p:nvSpPr>
          <p:cNvPr id="5" name="Rectangle 1">
            <a:extLst>
              <a:ext uri="{FF2B5EF4-FFF2-40B4-BE49-F238E27FC236}">
                <a16:creationId xmlns:a16="http://schemas.microsoft.com/office/drawing/2014/main" id="{116B64E9-4E92-3289-E658-B433F7671292}"/>
              </a:ext>
            </a:extLst>
          </p:cNvPr>
          <p:cNvSpPr>
            <a:spLocks noChangeArrowheads="1"/>
          </p:cNvSpPr>
          <p:nvPr/>
        </p:nvSpPr>
        <p:spPr bwMode="auto">
          <a:xfrm>
            <a:off x="5400675" y="3055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pic>
        <p:nvPicPr>
          <p:cNvPr id="7" name="Grafik 6" descr="Ein Bild, das Reihe, Screenshot, Diagramm, parallel enthält.&#10;&#10;KI-generierte Inhalte können fehlerhaft sein.">
            <a:extLst>
              <a:ext uri="{FF2B5EF4-FFF2-40B4-BE49-F238E27FC236}">
                <a16:creationId xmlns:a16="http://schemas.microsoft.com/office/drawing/2014/main" id="{8A5884EB-D76B-F0F7-1CE9-E3515B78677F}"/>
              </a:ext>
            </a:extLst>
          </p:cNvPr>
          <p:cNvPicPr>
            <a:picLocks noChangeAspect="1"/>
          </p:cNvPicPr>
          <p:nvPr/>
        </p:nvPicPr>
        <p:blipFill>
          <a:blip r:embed="rId2"/>
          <a:stretch>
            <a:fillRect/>
          </a:stretch>
        </p:blipFill>
        <p:spPr>
          <a:xfrm>
            <a:off x="914400" y="1489362"/>
            <a:ext cx="9975273" cy="4987637"/>
          </a:xfrm>
          <a:prstGeom prst="rect">
            <a:avLst/>
          </a:prstGeom>
        </p:spPr>
      </p:pic>
    </p:spTree>
    <p:extLst>
      <p:ext uri="{BB962C8B-B14F-4D97-AF65-F5344CB8AC3E}">
        <p14:creationId xmlns:p14="http://schemas.microsoft.com/office/powerpoint/2010/main" val="1835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6166F2-9D4F-5831-213D-74E1B45DA651}"/>
              </a:ext>
            </a:extLst>
          </p:cNvPr>
          <p:cNvSpPr>
            <a:spLocks noGrp="1"/>
          </p:cNvSpPr>
          <p:nvPr>
            <p:ph type="title"/>
          </p:nvPr>
        </p:nvSpPr>
        <p:spPr/>
        <p:txBody>
          <a:bodyPr/>
          <a:lstStyle/>
          <a:p>
            <a:r>
              <a:rPr lang="de-DE" dirty="0" err="1">
                <a:solidFill>
                  <a:schemeClr val="accent1"/>
                </a:solidFill>
              </a:rPr>
              <a:t>Exercise</a:t>
            </a:r>
            <a:r>
              <a:rPr lang="de-DE" dirty="0">
                <a:solidFill>
                  <a:schemeClr val="accent1"/>
                </a:solidFill>
              </a:rPr>
              <a:t> 2 </a:t>
            </a:r>
            <a:r>
              <a:rPr lang="de-DE" dirty="0"/>
              <a:t>– </a:t>
            </a:r>
            <a:r>
              <a:rPr lang="de-DE" dirty="0" err="1"/>
              <a:t>Let‘s</a:t>
            </a:r>
            <a:r>
              <a:rPr lang="de-DE" dirty="0"/>
              <a:t> </a:t>
            </a:r>
            <a:r>
              <a:rPr lang="de-DE" dirty="0" err="1"/>
              <a:t>build</a:t>
            </a:r>
            <a:r>
              <a:rPr lang="de-DE" dirty="0"/>
              <a:t> a Zombie</a:t>
            </a:r>
          </a:p>
        </p:txBody>
      </p:sp>
      <p:sp>
        <p:nvSpPr>
          <p:cNvPr id="3" name="Inhaltsplatzhalter 2">
            <a:extLst>
              <a:ext uri="{FF2B5EF4-FFF2-40B4-BE49-F238E27FC236}">
                <a16:creationId xmlns:a16="http://schemas.microsoft.com/office/drawing/2014/main" id="{20362A40-3F60-1FA7-87C6-37F861A8BA94}"/>
              </a:ext>
            </a:extLst>
          </p:cNvPr>
          <p:cNvSpPr>
            <a:spLocks noGrp="1"/>
          </p:cNvSpPr>
          <p:nvPr>
            <p:ph idx="1"/>
          </p:nvPr>
        </p:nvSpPr>
        <p:spPr/>
        <p:txBody>
          <a:bodyPr/>
          <a:lstStyle/>
          <a:p>
            <a:r>
              <a:rPr lang="en-GB" dirty="0"/>
              <a:t>restart your R-session</a:t>
            </a:r>
          </a:p>
          <a:p>
            <a:endParaRPr lang="en-GB" dirty="0"/>
          </a:p>
          <a:p>
            <a:r>
              <a:rPr lang="en-GB" dirty="0"/>
              <a:t>Open the 2_exercise_permutation.file from your files viewer in RStudio</a:t>
            </a:r>
          </a:p>
          <a:p>
            <a:endParaRPr lang="en-GB" dirty="0"/>
          </a:p>
          <a:p>
            <a:r>
              <a:rPr lang="en-GB" dirty="0"/>
              <a:t>What is your judgement? Is the null hypothesis true?</a:t>
            </a:r>
          </a:p>
          <a:p>
            <a:endParaRPr lang="de-DE" dirty="0"/>
          </a:p>
        </p:txBody>
      </p:sp>
    </p:spTree>
    <p:extLst>
      <p:ext uri="{BB962C8B-B14F-4D97-AF65-F5344CB8AC3E}">
        <p14:creationId xmlns:p14="http://schemas.microsoft.com/office/powerpoint/2010/main" val="53165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3DB94-D102-1AEA-B777-F355241B7D1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2DB2D6-86A8-46FF-EDD4-00883029D1EA}"/>
              </a:ext>
            </a:extLst>
          </p:cNvPr>
          <p:cNvSpPr>
            <a:spLocks noGrp="1"/>
          </p:cNvSpPr>
          <p:nvPr>
            <p:ph type="title"/>
          </p:nvPr>
        </p:nvSpPr>
        <p:spPr/>
        <p:txBody>
          <a:bodyPr/>
          <a:lstStyle/>
          <a:p>
            <a:r>
              <a:rPr lang="de-DE" dirty="0"/>
              <a:t>NHST </a:t>
            </a:r>
            <a:r>
              <a:rPr lang="de-DE" dirty="0" err="1"/>
              <a:t>criticism</a:t>
            </a:r>
            <a:endParaRPr lang="de-DE" dirty="0"/>
          </a:p>
        </p:txBody>
      </p:sp>
      <p:pic>
        <p:nvPicPr>
          <p:cNvPr id="12290" name="Picture 2">
            <a:extLst>
              <a:ext uri="{FF2B5EF4-FFF2-40B4-BE49-F238E27FC236}">
                <a16:creationId xmlns:a16="http://schemas.microsoft.com/office/drawing/2014/main" id="{D127EE51-D6AC-D344-4D15-B5E53E5EE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316" y="1583893"/>
            <a:ext cx="8823367" cy="588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5B57D-7D8A-08EB-1F6D-4008E132A2F2}"/>
              </a:ext>
            </a:extLst>
          </p:cNvPr>
          <p:cNvSpPr>
            <a:spLocks noGrp="1"/>
          </p:cNvSpPr>
          <p:nvPr>
            <p:ph type="title"/>
          </p:nvPr>
        </p:nvSpPr>
        <p:spPr/>
        <p:txBody>
          <a:bodyPr/>
          <a:lstStyle/>
          <a:p>
            <a:r>
              <a:rPr lang="en-US" noProof="0" dirty="0"/>
              <a:t>The Golem of Prague</a:t>
            </a:r>
          </a:p>
        </p:txBody>
      </p:sp>
      <p:sp>
        <p:nvSpPr>
          <p:cNvPr id="3" name="Inhaltsplatzhalter 2">
            <a:extLst>
              <a:ext uri="{FF2B5EF4-FFF2-40B4-BE49-F238E27FC236}">
                <a16:creationId xmlns:a16="http://schemas.microsoft.com/office/drawing/2014/main" id="{12E5F9E8-3078-4EBE-12EB-C755400D5D4A}"/>
              </a:ext>
            </a:extLst>
          </p:cNvPr>
          <p:cNvSpPr>
            <a:spLocks noGrp="1"/>
          </p:cNvSpPr>
          <p:nvPr>
            <p:ph sz="half" idx="1"/>
          </p:nvPr>
        </p:nvSpPr>
        <p:spPr/>
        <p:txBody>
          <a:bodyPr>
            <a:normAutofit fontScale="77500" lnSpcReduction="20000"/>
          </a:bodyPr>
          <a:lstStyle/>
          <a:p>
            <a:r>
              <a:rPr lang="en-US" noProof="0" dirty="0"/>
              <a:t>Scientists also make Golems - scientific models</a:t>
            </a:r>
            <a:r>
              <a:rPr lang="en-US" baseline="30000" noProof="0" dirty="0"/>
              <a:t>1</a:t>
            </a:r>
          </a:p>
          <a:p>
            <a:endParaRPr lang="en-US" noProof="0" dirty="0"/>
          </a:p>
          <a:p>
            <a:r>
              <a:rPr lang="en-US" noProof="0" dirty="0"/>
              <a:t>Models completely follow instructions</a:t>
            </a:r>
          </a:p>
          <a:p>
            <a:endParaRPr lang="en-US" noProof="0" dirty="0"/>
          </a:p>
          <a:p>
            <a:r>
              <a:rPr lang="en-US" noProof="0" dirty="0"/>
              <a:t>Premanufactured models are </a:t>
            </a:r>
            <a:r>
              <a:rPr lang="en-US" noProof="0" dirty="0">
                <a:solidFill>
                  <a:schemeClr val="accent1"/>
                </a:solidFill>
              </a:rPr>
              <a:t>inflexible and fragile </a:t>
            </a:r>
          </a:p>
          <a:p>
            <a:pPr lvl="1"/>
            <a:r>
              <a:rPr lang="en-US" noProof="0" dirty="0"/>
              <a:t>Limited ways to adapt to unique research contexts and prone to fail when applied to new contexts</a:t>
            </a:r>
          </a:p>
          <a:p>
            <a:endParaRPr lang="en-US" noProof="0" dirty="0"/>
          </a:p>
          <a:p>
            <a:r>
              <a:rPr lang="en-US" noProof="0" dirty="0"/>
              <a:t>Applying a model without detailed knowledge of its purpose </a:t>
            </a:r>
            <a:r>
              <a:rPr lang="en-US" noProof="0" dirty="0">
                <a:solidFill>
                  <a:schemeClr val="accent1"/>
                </a:solidFill>
              </a:rPr>
              <a:t>can break havoc</a:t>
            </a:r>
          </a:p>
          <a:p>
            <a:pPr lvl="1"/>
            <a:r>
              <a:rPr lang="en-US" noProof="0" dirty="0"/>
              <a:t>and it won’t even tell you that</a:t>
            </a:r>
          </a:p>
        </p:txBody>
      </p:sp>
      <p:pic>
        <p:nvPicPr>
          <p:cNvPr id="5" name="Picture 2">
            <a:extLst>
              <a:ext uri="{FF2B5EF4-FFF2-40B4-BE49-F238E27FC236}">
                <a16:creationId xmlns:a16="http://schemas.microsoft.com/office/drawing/2014/main" id="{52443E04-DBF4-0746-FE5C-A7ADE1654AC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1608514"/>
            <a:ext cx="5384800" cy="450933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D8676EEF-8ABD-C277-F6B9-FF586699A1B8}"/>
              </a:ext>
            </a:extLst>
          </p:cNvPr>
          <p:cNvSpPr txBox="1"/>
          <p:nvPr/>
        </p:nvSpPr>
        <p:spPr>
          <a:xfrm>
            <a:off x="178130" y="6398696"/>
            <a:ext cx="2658100" cy="369332"/>
          </a:xfrm>
          <a:prstGeom prst="rect">
            <a:avLst/>
          </a:prstGeom>
          <a:noFill/>
        </p:spPr>
        <p:txBody>
          <a:bodyPr wrap="none" rtlCol="0">
            <a:spAutoFit/>
          </a:bodyPr>
          <a:lstStyle/>
          <a:p>
            <a:r>
              <a:rPr lang="en-US" noProof="0" dirty="0"/>
              <a:t>1  Collins and Pinch (1998)</a:t>
            </a:r>
          </a:p>
        </p:txBody>
      </p:sp>
    </p:spTree>
    <p:extLst>
      <p:ext uri="{BB962C8B-B14F-4D97-AF65-F5344CB8AC3E}">
        <p14:creationId xmlns:p14="http://schemas.microsoft.com/office/powerpoint/2010/main" val="2637325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6F56B1-4D64-C40E-1DB2-718ADC15B2E6}"/>
              </a:ext>
            </a:extLst>
          </p:cNvPr>
          <p:cNvSpPr>
            <a:spLocks noGrp="1"/>
          </p:cNvSpPr>
          <p:nvPr>
            <p:ph type="title"/>
          </p:nvPr>
        </p:nvSpPr>
        <p:spPr/>
        <p:txBody>
          <a:bodyPr/>
          <a:lstStyle/>
          <a:p>
            <a:r>
              <a:rPr lang="de-DE" dirty="0"/>
              <a:t>NHST </a:t>
            </a:r>
            <a:r>
              <a:rPr lang="de-DE" dirty="0" err="1"/>
              <a:t>criticism</a:t>
            </a:r>
            <a:endParaRPr lang="de-DE" dirty="0"/>
          </a:p>
        </p:txBody>
      </p:sp>
      <p:sp>
        <p:nvSpPr>
          <p:cNvPr id="3" name="Inhaltsplatzhalter 2">
            <a:extLst>
              <a:ext uri="{FF2B5EF4-FFF2-40B4-BE49-F238E27FC236}">
                <a16:creationId xmlns:a16="http://schemas.microsoft.com/office/drawing/2014/main" id="{CE12E563-F193-4437-4EB3-D90C715526A8}"/>
              </a:ext>
            </a:extLst>
          </p:cNvPr>
          <p:cNvSpPr>
            <a:spLocks noGrp="1"/>
          </p:cNvSpPr>
          <p:nvPr>
            <p:ph idx="1"/>
          </p:nvPr>
        </p:nvSpPr>
        <p:spPr>
          <a:xfrm>
            <a:off x="201881" y="1098467"/>
            <a:ext cx="11990119" cy="5795159"/>
          </a:xfrm>
        </p:spPr>
        <p:txBody>
          <a:bodyPr>
            <a:normAutofit fontScale="77500" lnSpcReduction="20000"/>
          </a:bodyPr>
          <a:lstStyle/>
          <a:p>
            <a:r>
              <a:rPr lang="en-GB" dirty="0"/>
              <a:t>NHST answers the </a:t>
            </a:r>
            <a:r>
              <a:rPr lang="en-GB" dirty="0">
                <a:solidFill>
                  <a:schemeClr val="accent1"/>
                </a:solidFill>
              </a:rPr>
              <a:t>wrong question</a:t>
            </a:r>
          </a:p>
          <a:p>
            <a:pPr lvl="1"/>
            <a:r>
              <a:rPr lang="en-GB" dirty="0"/>
              <a:t>We don't want to know the probability of the data given the null hypothesis (p-value)</a:t>
            </a:r>
          </a:p>
          <a:p>
            <a:pPr lvl="1"/>
            <a:r>
              <a:rPr lang="en-GB" dirty="0"/>
              <a:t>We want to know the plausibility of our hypothesis given the data</a:t>
            </a:r>
          </a:p>
          <a:p>
            <a:endParaRPr lang="en-GB" dirty="0"/>
          </a:p>
          <a:p>
            <a:r>
              <a:rPr lang="en-GB" dirty="0"/>
              <a:t>The Null is almost always false</a:t>
            </a:r>
          </a:p>
          <a:p>
            <a:pPr lvl="1"/>
            <a:r>
              <a:rPr lang="en-GB" dirty="0"/>
              <a:t>In complex systems, everything has some effect, even if it's trivially small</a:t>
            </a:r>
          </a:p>
          <a:p>
            <a:pPr lvl="1"/>
            <a:r>
              <a:rPr lang="en-GB" dirty="0"/>
              <a:t>With enough data, </a:t>
            </a:r>
            <a:r>
              <a:rPr lang="en-GB" dirty="0">
                <a:solidFill>
                  <a:schemeClr val="accent1"/>
                </a:solidFill>
              </a:rPr>
              <a:t>everything is significant</a:t>
            </a:r>
          </a:p>
          <a:p>
            <a:endParaRPr lang="en-GB" dirty="0"/>
          </a:p>
          <a:p>
            <a:r>
              <a:rPr lang="en-GB" dirty="0"/>
              <a:t>It is </a:t>
            </a:r>
            <a:r>
              <a:rPr lang="en-GB" dirty="0">
                <a:solidFill>
                  <a:schemeClr val="accent1"/>
                </a:solidFill>
              </a:rPr>
              <a:t>arbitrary</a:t>
            </a:r>
          </a:p>
          <a:p>
            <a:pPr lvl="1"/>
            <a:r>
              <a:rPr lang="en-GB" dirty="0"/>
              <a:t>An alpha of 0.05 creates a false dichotomy</a:t>
            </a:r>
          </a:p>
          <a:p>
            <a:pPr lvl="1"/>
            <a:r>
              <a:rPr lang="en-GB" dirty="0"/>
              <a:t>A p-value of 0.049 is deemed a "discovery" while 0.051 is a "failure," which is absurd</a:t>
            </a:r>
          </a:p>
          <a:p>
            <a:endParaRPr lang="en-GB" dirty="0"/>
          </a:p>
          <a:p>
            <a:r>
              <a:rPr lang="en-GB" dirty="0"/>
              <a:t>It provides </a:t>
            </a:r>
            <a:r>
              <a:rPr lang="en-GB" dirty="0">
                <a:solidFill>
                  <a:schemeClr val="accent1"/>
                </a:solidFill>
              </a:rPr>
              <a:t>no information </a:t>
            </a:r>
          </a:p>
          <a:p>
            <a:pPr lvl="1"/>
            <a:r>
              <a:rPr lang="en-GB" dirty="0"/>
              <a:t>Rejecting the null Golem tells you nothing about the plausibility or magnitude of your own, more interesting Golem</a:t>
            </a:r>
          </a:p>
          <a:p>
            <a:pPr lvl="1"/>
            <a:r>
              <a:rPr lang="en-GB" dirty="0"/>
              <a:t>It just tells you that the zombie Golem is likely wrong</a:t>
            </a:r>
          </a:p>
        </p:txBody>
      </p:sp>
    </p:spTree>
    <p:extLst>
      <p:ext uri="{BB962C8B-B14F-4D97-AF65-F5344CB8AC3E}">
        <p14:creationId xmlns:p14="http://schemas.microsoft.com/office/powerpoint/2010/main" val="3844340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C60C3-DAF4-8D65-E21D-859F691DF6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4F8E6B-C44B-E3F9-B5A9-DAE7354A049D}"/>
              </a:ext>
            </a:extLst>
          </p:cNvPr>
          <p:cNvSpPr>
            <a:spLocks noGrp="1"/>
          </p:cNvSpPr>
          <p:nvPr>
            <p:ph type="title"/>
          </p:nvPr>
        </p:nvSpPr>
        <p:spPr>
          <a:xfrm>
            <a:off x="914400" y="2337032"/>
            <a:ext cx="6258296" cy="1362075"/>
          </a:xfrm>
        </p:spPr>
        <p:txBody>
          <a:bodyPr/>
          <a:lstStyle/>
          <a:p>
            <a:r>
              <a:rPr lang="de-DE" dirty="0"/>
              <a:t>Model </a:t>
            </a:r>
            <a:r>
              <a:rPr lang="de-DE" dirty="0" err="1"/>
              <a:t>comparison</a:t>
            </a:r>
            <a:endParaRPr lang="de-DE" dirty="0"/>
          </a:p>
        </p:txBody>
      </p:sp>
      <p:sp>
        <p:nvSpPr>
          <p:cNvPr id="3" name="Textfeld 2">
            <a:extLst>
              <a:ext uri="{FF2B5EF4-FFF2-40B4-BE49-F238E27FC236}">
                <a16:creationId xmlns:a16="http://schemas.microsoft.com/office/drawing/2014/main" id="{6ABF5F91-BB83-71E1-76E0-FC52A5686D6E}"/>
              </a:ext>
            </a:extLst>
          </p:cNvPr>
          <p:cNvSpPr txBox="1"/>
          <p:nvPr/>
        </p:nvSpPr>
        <p:spPr>
          <a:xfrm>
            <a:off x="1302327" y="3658192"/>
            <a:ext cx="3132139" cy="523220"/>
          </a:xfrm>
          <a:prstGeom prst="rect">
            <a:avLst/>
          </a:prstGeom>
          <a:noFill/>
        </p:spPr>
        <p:txBody>
          <a:bodyPr wrap="none" rtlCol="0">
            <a:spAutoFit/>
          </a:bodyPr>
          <a:lstStyle/>
          <a:p>
            <a:r>
              <a:rPr lang="en-GB" sz="2800" dirty="0"/>
              <a:t>Let the Golems fight</a:t>
            </a:r>
          </a:p>
        </p:txBody>
      </p:sp>
      <p:pic>
        <p:nvPicPr>
          <p:cNvPr id="13314" name="Picture 2">
            <a:extLst>
              <a:ext uri="{FF2B5EF4-FFF2-40B4-BE49-F238E27FC236}">
                <a16:creationId xmlns:a16="http://schemas.microsoft.com/office/drawing/2014/main" id="{76500B3A-C97A-1026-BF86-B1A40E2535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98" r="18727"/>
          <a:stretch>
            <a:fillRect/>
          </a:stretch>
        </p:blipFill>
        <p:spPr bwMode="auto">
          <a:xfrm>
            <a:off x="6270171" y="976745"/>
            <a:ext cx="5130140" cy="490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519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1295C-566D-28AC-0CFF-F240C3B80F31}"/>
              </a:ext>
            </a:extLst>
          </p:cNvPr>
          <p:cNvSpPr>
            <a:spLocks noGrp="1"/>
          </p:cNvSpPr>
          <p:nvPr>
            <p:ph type="title"/>
          </p:nvPr>
        </p:nvSpPr>
        <p:spPr/>
        <p:txBody>
          <a:bodyPr/>
          <a:lstStyle/>
          <a:p>
            <a:r>
              <a:rPr lang="de-DE" dirty="0"/>
              <a:t>Model </a:t>
            </a:r>
            <a:r>
              <a:rPr lang="de-DE" dirty="0" err="1"/>
              <a:t>comparison</a:t>
            </a:r>
            <a:endParaRPr lang="de-DE" dirty="0"/>
          </a:p>
        </p:txBody>
      </p:sp>
      <p:sp>
        <p:nvSpPr>
          <p:cNvPr id="3" name="Inhaltsplatzhalter 2">
            <a:extLst>
              <a:ext uri="{FF2B5EF4-FFF2-40B4-BE49-F238E27FC236}">
                <a16:creationId xmlns:a16="http://schemas.microsoft.com/office/drawing/2014/main" id="{A507576F-FD50-D0DB-AE73-A9D2A7793608}"/>
              </a:ext>
            </a:extLst>
          </p:cNvPr>
          <p:cNvSpPr>
            <a:spLocks noGrp="1"/>
          </p:cNvSpPr>
          <p:nvPr>
            <p:ph idx="1"/>
          </p:nvPr>
        </p:nvSpPr>
        <p:spPr/>
        <p:txBody>
          <a:bodyPr>
            <a:normAutofit fontScale="92500" lnSpcReduction="10000"/>
          </a:bodyPr>
          <a:lstStyle/>
          <a:p>
            <a:r>
              <a:rPr lang="en-GB" dirty="0"/>
              <a:t>Science is not about surprising a zombie, it’s about </a:t>
            </a:r>
            <a:r>
              <a:rPr lang="en-GB" dirty="0">
                <a:solidFill>
                  <a:schemeClr val="accent1"/>
                </a:solidFill>
              </a:rPr>
              <a:t>weighing competing ideas</a:t>
            </a:r>
          </a:p>
          <a:p>
            <a:endParaRPr lang="en-GB" dirty="0"/>
          </a:p>
          <a:p>
            <a:r>
              <a:rPr lang="en-GB" dirty="0"/>
              <a:t>Instead of one dumb Golem, we build several, each one representing a different plausible idea about how the world works</a:t>
            </a:r>
          </a:p>
          <a:p>
            <a:endParaRPr lang="en-GB" dirty="0"/>
          </a:p>
          <a:p>
            <a:r>
              <a:rPr lang="en-GB" dirty="0"/>
              <a:t>Instead of asking one if it's surprised, we give all our Golems the same data and ask: "Which of you provides the </a:t>
            </a:r>
            <a:r>
              <a:rPr lang="en-GB" dirty="0">
                <a:solidFill>
                  <a:schemeClr val="accent1"/>
                </a:solidFill>
              </a:rPr>
              <a:t>best explanation for what we saw</a:t>
            </a:r>
            <a:r>
              <a:rPr lang="en-GB" dirty="0"/>
              <a:t>?"</a:t>
            </a:r>
          </a:p>
        </p:txBody>
      </p:sp>
    </p:spTree>
    <p:extLst>
      <p:ext uri="{BB962C8B-B14F-4D97-AF65-F5344CB8AC3E}">
        <p14:creationId xmlns:p14="http://schemas.microsoft.com/office/powerpoint/2010/main" val="2877549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58A30-8FAA-6B50-42D1-74BF43E6A44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FA4CC6-31BE-F78F-2F01-B8F9CD468135}"/>
              </a:ext>
            </a:extLst>
          </p:cNvPr>
          <p:cNvSpPr>
            <a:spLocks noGrp="1"/>
          </p:cNvSpPr>
          <p:nvPr>
            <p:ph type="title"/>
          </p:nvPr>
        </p:nvSpPr>
        <p:spPr/>
        <p:txBody>
          <a:bodyPr/>
          <a:lstStyle/>
          <a:p>
            <a:r>
              <a:rPr lang="de-DE" dirty="0"/>
              <a:t>Model </a:t>
            </a:r>
            <a:r>
              <a:rPr lang="de-DE" dirty="0" err="1"/>
              <a:t>comparison</a:t>
            </a:r>
            <a:endParaRPr lang="de-DE" dirty="0"/>
          </a:p>
        </p:txBody>
      </p:sp>
      <p:sp>
        <p:nvSpPr>
          <p:cNvPr id="3" name="Inhaltsplatzhalter 2">
            <a:extLst>
              <a:ext uri="{FF2B5EF4-FFF2-40B4-BE49-F238E27FC236}">
                <a16:creationId xmlns:a16="http://schemas.microsoft.com/office/drawing/2014/main" id="{E21F8763-ACE3-92E5-6906-3A20795BE83A}"/>
              </a:ext>
            </a:extLst>
          </p:cNvPr>
          <p:cNvSpPr>
            <a:spLocks noGrp="1"/>
          </p:cNvSpPr>
          <p:nvPr>
            <p:ph idx="1"/>
          </p:nvPr>
        </p:nvSpPr>
        <p:spPr/>
        <p:txBody>
          <a:bodyPr>
            <a:normAutofit/>
          </a:bodyPr>
          <a:lstStyle/>
          <a:p>
            <a:r>
              <a:rPr lang="en-GB" dirty="0"/>
              <a:t>We need to account for </a:t>
            </a:r>
            <a:r>
              <a:rPr lang="en-GB" dirty="0">
                <a:solidFill>
                  <a:schemeClr val="accent1"/>
                </a:solidFill>
              </a:rPr>
              <a:t>complexity</a:t>
            </a:r>
            <a:r>
              <a:rPr lang="en-GB" dirty="0"/>
              <a:t>, because a more complex Golem will always fit better</a:t>
            </a:r>
          </a:p>
          <a:p>
            <a:endParaRPr lang="en-GB" dirty="0"/>
          </a:p>
          <a:p>
            <a:r>
              <a:rPr lang="en-GB" dirty="0">
                <a:solidFill>
                  <a:schemeClr val="accent1"/>
                </a:solidFill>
              </a:rPr>
              <a:t>Principle of parsimony </a:t>
            </a:r>
            <a:r>
              <a:rPr lang="en-GB" dirty="0"/>
              <a:t>recommends searching for explanations constructed with the smallest possible set of elements</a:t>
            </a:r>
          </a:p>
          <a:p>
            <a:pPr lvl="1"/>
            <a:r>
              <a:rPr lang="en-GB" dirty="0"/>
              <a:t>When presented with competing hypotheses about the same prediction and both hypotheses have equal explanatory power, one should prefer the hypothesis that requires the </a:t>
            </a:r>
            <a:r>
              <a:rPr lang="en-GB" dirty="0">
                <a:solidFill>
                  <a:schemeClr val="accent1"/>
                </a:solidFill>
              </a:rPr>
              <a:t>fewest assumptions</a:t>
            </a:r>
          </a:p>
        </p:txBody>
      </p:sp>
    </p:spTree>
    <p:extLst>
      <p:ext uri="{BB962C8B-B14F-4D97-AF65-F5344CB8AC3E}">
        <p14:creationId xmlns:p14="http://schemas.microsoft.com/office/powerpoint/2010/main" val="636859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7EFCC-3CEB-CCE4-866D-EA89C03996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E85266-00F0-1B94-9521-3AE8843A8945}"/>
              </a:ext>
            </a:extLst>
          </p:cNvPr>
          <p:cNvSpPr>
            <a:spLocks noGrp="1"/>
          </p:cNvSpPr>
          <p:nvPr>
            <p:ph type="title"/>
          </p:nvPr>
        </p:nvSpPr>
        <p:spPr/>
        <p:txBody>
          <a:bodyPr/>
          <a:lstStyle/>
          <a:p>
            <a:r>
              <a:rPr lang="de-DE" dirty="0"/>
              <a:t>Model </a:t>
            </a:r>
            <a:r>
              <a:rPr lang="de-DE" dirty="0" err="1"/>
              <a:t>comparison</a:t>
            </a:r>
            <a:endParaRPr lang="de-DE" dirty="0"/>
          </a:p>
        </p:txBody>
      </p:sp>
      <p:sp>
        <p:nvSpPr>
          <p:cNvPr id="3" name="Inhaltsplatzhalter 2">
            <a:extLst>
              <a:ext uri="{FF2B5EF4-FFF2-40B4-BE49-F238E27FC236}">
                <a16:creationId xmlns:a16="http://schemas.microsoft.com/office/drawing/2014/main" id="{83D6E101-7DB7-FDE4-53F9-5688BC356365}"/>
              </a:ext>
            </a:extLst>
          </p:cNvPr>
          <p:cNvSpPr>
            <a:spLocks noGrp="1"/>
          </p:cNvSpPr>
          <p:nvPr>
            <p:ph idx="1"/>
          </p:nvPr>
        </p:nvSpPr>
        <p:spPr>
          <a:xfrm>
            <a:off x="609600" y="1600201"/>
            <a:ext cx="10972800" cy="4983161"/>
          </a:xfrm>
        </p:spPr>
        <p:txBody>
          <a:bodyPr>
            <a:normAutofit fontScale="92500"/>
          </a:bodyPr>
          <a:lstStyle/>
          <a:p>
            <a:pPr marL="0" indent="0">
              <a:buNone/>
            </a:pPr>
            <a:r>
              <a:rPr lang="en-GB" dirty="0"/>
              <a:t>Akaike’s information criterion</a:t>
            </a:r>
          </a:p>
          <a:p>
            <a:r>
              <a:rPr lang="en-GB" dirty="0"/>
              <a:t>AIC is founded on information theory </a:t>
            </a:r>
          </a:p>
          <a:p>
            <a:pPr lvl="1"/>
            <a:r>
              <a:rPr lang="en-GB" dirty="0"/>
              <a:t>A statistical model is used to represent the </a:t>
            </a:r>
            <a:r>
              <a:rPr lang="en-GB" dirty="0">
                <a:solidFill>
                  <a:schemeClr val="accent1"/>
                </a:solidFill>
              </a:rPr>
              <a:t>process that generated the data</a:t>
            </a:r>
          </a:p>
          <a:p>
            <a:pPr lvl="1"/>
            <a:r>
              <a:rPr lang="en-GB" dirty="0"/>
              <a:t>some information will be lost by using the model to represent the process</a:t>
            </a:r>
          </a:p>
          <a:p>
            <a:pPr lvl="1"/>
            <a:r>
              <a:rPr lang="en-GB" dirty="0"/>
              <a:t>AIC estimates the relative amount of information lost by a given model</a:t>
            </a:r>
          </a:p>
          <a:p>
            <a:pPr lvl="1"/>
            <a:r>
              <a:rPr lang="en-GB" dirty="0"/>
              <a:t>the less information a model loses, the higher the quality of that model - </a:t>
            </a:r>
            <a:r>
              <a:rPr lang="en-GB" dirty="0">
                <a:solidFill>
                  <a:schemeClr val="accent1"/>
                </a:solidFill>
              </a:rPr>
              <a:t>the lower the AIC, the better the model</a:t>
            </a:r>
          </a:p>
          <a:p>
            <a:endParaRPr lang="en-GB" dirty="0"/>
          </a:p>
          <a:p>
            <a:r>
              <a:rPr lang="en-GB" dirty="0"/>
              <a:t>By incorporating parsimony, AIC deals with the trade-off between the goodness of fit of the model and the simplicity of the model</a:t>
            </a:r>
          </a:p>
        </p:txBody>
      </p:sp>
    </p:spTree>
    <p:extLst>
      <p:ext uri="{BB962C8B-B14F-4D97-AF65-F5344CB8AC3E}">
        <p14:creationId xmlns:p14="http://schemas.microsoft.com/office/powerpoint/2010/main" val="1280263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0EA1D2-7E43-E753-498E-63401CC101C4}"/>
              </a:ext>
            </a:extLst>
          </p:cNvPr>
          <p:cNvSpPr>
            <a:spLocks noGrp="1"/>
          </p:cNvSpPr>
          <p:nvPr>
            <p:ph type="title"/>
          </p:nvPr>
        </p:nvSpPr>
        <p:spPr/>
        <p:txBody>
          <a:bodyPr/>
          <a:lstStyle/>
          <a:p>
            <a:r>
              <a:rPr lang="de-DE" dirty="0"/>
              <a:t>Model </a:t>
            </a:r>
            <a:r>
              <a:rPr lang="de-DE" dirty="0" err="1"/>
              <a:t>comparison</a:t>
            </a:r>
            <a:endParaRPr lang="de-DE" dirty="0"/>
          </a:p>
        </p:txBody>
      </p:sp>
      <p:sp>
        <p:nvSpPr>
          <p:cNvPr id="3" name="Inhaltsplatzhalter 2">
            <a:extLst>
              <a:ext uri="{FF2B5EF4-FFF2-40B4-BE49-F238E27FC236}">
                <a16:creationId xmlns:a16="http://schemas.microsoft.com/office/drawing/2014/main" id="{9E968911-2FAA-1D34-93C8-2D11AE930285}"/>
              </a:ext>
            </a:extLst>
          </p:cNvPr>
          <p:cNvSpPr>
            <a:spLocks noGrp="1"/>
          </p:cNvSpPr>
          <p:nvPr>
            <p:ph idx="1"/>
          </p:nvPr>
        </p:nvSpPr>
        <p:spPr/>
        <p:txBody>
          <a:bodyPr/>
          <a:lstStyle/>
          <a:p>
            <a:r>
              <a:rPr lang="en-GB" dirty="0"/>
              <a:t>we want to specify competing Golems and find the </a:t>
            </a:r>
            <a:r>
              <a:rPr lang="en-GB" dirty="0">
                <a:solidFill>
                  <a:schemeClr val="accent1"/>
                </a:solidFill>
              </a:rPr>
              <a:t>best performing</a:t>
            </a:r>
            <a:r>
              <a:rPr lang="en-GB" dirty="0"/>
              <a:t> out of these by means of AIC</a:t>
            </a:r>
          </a:p>
          <a:p>
            <a:endParaRPr lang="en-GB" dirty="0"/>
          </a:p>
          <a:p>
            <a:r>
              <a:rPr lang="en-GB" dirty="0"/>
              <a:t>Before we can do this, we need to expand our abilities to define models/ build Golems</a:t>
            </a:r>
          </a:p>
          <a:p>
            <a:endParaRPr lang="de-DE" dirty="0"/>
          </a:p>
        </p:txBody>
      </p:sp>
    </p:spTree>
    <p:extLst>
      <p:ext uri="{BB962C8B-B14F-4D97-AF65-F5344CB8AC3E}">
        <p14:creationId xmlns:p14="http://schemas.microsoft.com/office/powerpoint/2010/main" val="2306511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C2B69-9E67-FA95-22A4-B268D35589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41A61C8-9006-9180-2D81-F6964F2177AD}"/>
              </a:ext>
            </a:extLst>
          </p:cNvPr>
          <p:cNvSpPr>
            <a:spLocks noGrp="1"/>
          </p:cNvSpPr>
          <p:nvPr>
            <p:ph type="title"/>
          </p:nvPr>
        </p:nvSpPr>
        <p:spPr>
          <a:xfrm>
            <a:off x="914400" y="2337032"/>
            <a:ext cx="6258296" cy="1362075"/>
          </a:xfrm>
        </p:spPr>
        <p:txBody>
          <a:bodyPr/>
          <a:lstStyle/>
          <a:p>
            <a:r>
              <a:rPr lang="de-DE" dirty="0" err="1"/>
              <a:t>Generalized</a:t>
            </a:r>
            <a:r>
              <a:rPr lang="de-DE" dirty="0"/>
              <a:t> </a:t>
            </a:r>
            <a:r>
              <a:rPr lang="de-DE" dirty="0" err="1"/>
              <a:t>models</a:t>
            </a:r>
            <a:endParaRPr lang="de-DE" dirty="0"/>
          </a:p>
        </p:txBody>
      </p:sp>
      <p:sp>
        <p:nvSpPr>
          <p:cNvPr id="3" name="Textfeld 2">
            <a:extLst>
              <a:ext uri="{FF2B5EF4-FFF2-40B4-BE49-F238E27FC236}">
                <a16:creationId xmlns:a16="http://schemas.microsoft.com/office/drawing/2014/main" id="{DAA404C9-D4F7-3DF3-755B-6865AD1E6030}"/>
              </a:ext>
            </a:extLst>
          </p:cNvPr>
          <p:cNvSpPr txBox="1"/>
          <p:nvPr/>
        </p:nvSpPr>
        <p:spPr>
          <a:xfrm>
            <a:off x="1302327" y="3658192"/>
            <a:ext cx="4793673" cy="954107"/>
          </a:xfrm>
          <a:prstGeom prst="rect">
            <a:avLst/>
          </a:prstGeom>
          <a:noFill/>
        </p:spPr>
        <p:txBody>
          <a:bodyPr wrap="square" rtlCol="0">
            <a:spAutoFit/>
          </a:bodyPr>
          <a:lstStyle/>
          <a:p>
            <a:r>
              <a:rPr lang="en-GB" sz="2800" dirty="0"/>
              <a:t>Expanding your toolset of Golem engineering</a:t>
            </a:r>
          </a:p>
        </p:txBody>
      </p:sp>
      <p:pic>
        <p:nvPicPr>
          <p:cNvPr id="14338" name="Picture 2">
            <a:extLst>
              <a:ext uri="{FF2B5EF4-FFF2-40B4-BE49-F238E27FC236}">
                <a16:creationId xmlns:a16="http://schemas.microsoft.com/office/drawing/2014/main" id="{67938C95-8E7D-CFCB-D24C-41E66179D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5" r="16565"/>
          <a:stretch>
            <a:fillRect/>
          </a:stretch>
        </p:blipFill>
        <p:spPr bwMode="auto">
          <a:xfrm>
            <a:off x="6630388" y="1300348"/>
            <a:ext cx="4940135" cy="425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14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BB8F45-C9AD-89A5-A594-6C06AB698C09}"/>
              </a:ext>
            </a:extLst>
          </p:cNvPr>
          <p:cNvSpPr>
            <a:spLocks noGrp="1"/>
          </p:cNvSpPr>
          <p:nvPr>
            <p:ph type="title"/>
          </p:nvPr>
        </p:nvSpPr>
        <p:spPr/>
        <p:txBody>
          <a:bodyPr/>
          <a:lstStyle/>
          <a:p>
            <a:r>
              <a:rPr lang="de-DE" dirty="0"/>
              <a:t>GLMs</a:t>
            </a:r>
          </a:p>
        </p:txBody>
      </p:sp>
      <p:sp>
        <p:nvSpPr>
          <p:cNvPr id="3" name="Inhaltsplatzhalter 2">
            <a:extLst>
              <a:ext uri="{FF2B5EF4-FFF2-40B4-BE49-F238E27FC236}">
                <a16:creationId xmlns:a16="http://schemas.microsoft.com/office/drawing/2014/main" id="{39483295-BE01-E737-7A08-5AACD4725FE6}"/>
              </a:ext>
            </a:extLst>
          </p:cNvPr>
          <p:cNvSpPr>
            <a:spLocks noGrp="1"/>
          </p:cNvSpPr>
          <p:nvPr>
            <p:ph idx="1"/>
          </p:nvPr>
        </p:nvSpPr>
        <p:spPr>
          <a:xfrm>
            <a:off x="0" y="1267692"/>
            <a:ext cx="12192000" cy="4525963"/>
          </a:xfrm>
        </p:spPr>
        <p:txBody>
          <a:bodyPr/>
          <a:lstStyle/>
          <a:p>
            <a:r>
              <a:rPr lang="en-GB" dirty="0"/>
              <a:t>While the normal-distribution occurs frequently, a lot of processes can be better approximated by </a:t>
            </a:r>
            <a:r>
              <a:rPr lang="en-GB" dirty="0">
                <a:solidFill>
                  <a:schemeClr val="accent1"/>
                </a:solidFill>
              </a:rPr>
              <a:t>non-normal distributions</a:t>
            </a:r>
          </a:p>
          <a:p>
            <a:r>
              <a:rPr lang="en-GB" dirty="0"/>
              <a:t>Diversity is a metric counting how many species occur in a given space</a:t>
            </a:r>
          </a:p>
          <a:p>
            <a:pPr lvl="1"/>
            <a:r>
              <a:rPr lang="en-GB" dirty="0"/>
              <a:t>Bound at zero and potentially unlimited</a:t>
            </a:r>
          </a:p>
          <a:p>
            <a:pPr lvl="1"/>
            <a:r>
              <a:rPr lang="en-GB" dirty="0"/>
              <a:t>Insufficient to describe </a:t>
            </a:r>
          </a:p>
          <a:p>
            <a:pPr marL="457200" lvl="1" indent="0">
              <a:buNone/>
            </a:pPr>
            <a:r>
              <a:rPr lang="en-GB" dirty="0"/>
              <a:t>solely by mean and variation </a:t>
            </a:r>
          </a:p>
          <a:p>
            <a:endParaRPr lang="de-DE" dirty="0"/>
          </a:p>
        </p:txBody>
      </p:sp>
      <p:pic>
        <p:nvPicPr>
          <p:cNvPr id="4" name="Grafik 3" descr="Ein Bild, das Reihe, Screenshot, parallel, Diagramm enthält.&#10;&#10;KI-generierte Inhalte können fehlerhaft sein.">
            <a:extLst>
              <a:ext uri="{FF2B5EF4-FFF2-40B4-BE49-F238E27FC236}">
                <a16:creationId xmlns:a16="http://schemas.microsoft.com/office/drawing/2014/main" id="{B6124D0D-A4E4-3599-C98D-3FD07C9B2D23}"/>
              </a:ext>
            </a:extLst>
          </p:cNvPr>
          <p:cNvPicPr>
            <a:picLocks noChangeAspect="1"/>
          </p:cNvPicPr>
          <p:nvPr/>
        </p:nvPicPr>
        <p:blipFill>
          <a:blip r:embed="rId2"/>
          <a:stretch>
            <a:fillRect/>
          </a:stretch>
        </p:blipFill>
        <p:spPr>
          <a:xfrm>
            <a:off x="5120752" y="3429000"/>
            <a:ext cx="6715418" cy="3357709"/>
          </a:xfrm>
          <a:prstGeom prst="rect">
            <a:avLst/>
          </a:prstGeom>
        </p:spPr>
      </p:pic>
    </p:spTree>
    <p:extLst>
      <p:ext uri="{BB962C8B-B14F-4D97-AF65-F5344CB8AC3E}">
        <p14:creationId xmlns:p14="http://schemas.microsoft.com/office/powerpoint/2010/main" val="1905487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6D569-31EE-4E36-1EED-F9D83603D4AF}"/>
              </a:ext>
            </a:extLst>
          </p:cNvPr>
          <p:cNvSpPr>
            <a:spLocks noGrp="1"/>
          </p:cNvSpPr>
          <p:nvPr>
            <p:ph type="title"/>
          </p:nvPr>
        </p:nvSpPr>
        <p:spPr/>
        <p:txBody>
          <a:bodyPr/>
          <a:lstStyle/>
          <a:p>
            <a:r>
              <a:rPr lang="de-DE" dirty="0"/>
              <a:t>GLMs</a:t>
            </a:r>
          </a:p>
        </p:txBody>
      </p:sp>
      <p:sp>
        <p:nvSpPr>
          <p:cNvPr id="3" name="Inhaltsplatzhalter 2">
            <a:extLst>
              <a:ext uri="{FF2B5EF4-FFF2-40B4-BE49-F238E27FC236}">
                <a16:creationId xmlns:a16="http://schemas.microsoft.com/office/drawing/2014/main" id="{F35CAC2E-380D-DD57-E841-6B8F946A9949}"/>
              </a:ext>
            </a:extLst>
          </p:cNvPr>
          <p:cNvSpPr>
            <a:spLocks noGrp="1"/>
          </p:cNvSpPr>
          <p:nvPr>
            <p:ph idx="1"/>
          </p:nvPr>
        </p:nvSpPr>
        <p:spPr>
          <a:xfrm>
            <a:off x="609600" y="1417638"/>
            <a:ext cx="10972800" cy="5165723"/>
          </a:xfrm>
        </p:spPr>
        <p:txBody>
          <a:bodyPr>
            <a:normAutofit fontScale="92500" lnSpcReduction="10000"/>
          </a:bodyPr>
          <a:lstStyle/>
          <a:p>
            <a:pPr marL="0" indent="0">
              <a:buNone/>
            </a:pPr>
            <a:r>
              <a:rPr lang="de-DE" dirty="0"/>
              <a:t>Most </a:t>
            </a:r>
            <a:r>
              <a:rPr lang="de-DE" dirty="0" err="1"/>
              <a:t>important</a:t>
            </a:r>
            <a:r>
              <a:rPr lang="de-DE" dirty="0"/>
              <a:t> </a:t>
            </a:r>
            <a:r>
              <a:rPr lang="de-DE" dirty="0" err="1"/>
              <a:t>distributions</a:t>
            </a:r>
            <a:endParaRPr lang="de-DE" dirty="0"/>
          </a:p>
          <a:p>
            <a:r>
              <a:rPr lang="de-DE" dirty="0">
                <a:solidFill>
                  <a:schemeClr val="accent1"/>
                </a:solidFill>
              </a:rPr>
              <a:t>Poisson</a:t>
            </a:r>
            <a:r>
              <a:rPr lang="de-DE" dirty="0"/>
              <a:t>: Count </a:t>
            </a:r>
            <a:r>
              <a:rPr lang="de-DE" dirty="0" err="1"/>
              <a:t>data</a:t>
            </a:r>
            <a:endParaRPr lang="de-DE" dirty="0"/>
          </a:p>
          <a:p>
            <a:endParaRPr lang="de-DE" dirty="0"/>
          </a:p>
          <a:p>
            <a:r>
              <a:rPr lang="de-DE" dirty="0" err="1">
                <a:solidFill>
                  <a:schemeClr val="accent1"/>
                </a:solidFill>
              </a:rPr>
              <a:t>Binomial</a:t>
            </a:r>
            <a:r>
              <a:rPr lang="de-DE" dirty="0"/>
              <a:t> (</a:t>
            </a:r>
            <a:r>
              <a:rPr lang="de-DE" dirty="0" err="1"/>
              <a:t>logistic</a:t>
            </a:r>
            <a:r>
              <a:rPr lang="de-DE" dirty="0"/>
              <a:t> </a:t>
            </a:r>
            <a:r>
              <a:rPr lang="de-DE" dirty="0" err="1"/>
              <a:t>regression</a:t>
            </a:r>
            <a:r>
              <a:rPr lang="de-DE" dirty="0"/>
              <a:t>): Binary </a:t>
            </a:r>
            <a:r>
              <a:rPr lang="de-DE" dirty="0" err="1"/>
              <a:t>outcome</a:t>
            </a:r>
            <a:endParaRPr lang="de-DE" dirty="0"/>
          </a:p>
          <a:p>
            <a:endParaRPr lang="de-DE" dirty="0"/>
          </a:p>
          <a:p>
            <a:r>
              <a:rPr lang="de-DE" dirty="0">
                <a:solidFill>
                  <a:schemeClr val="accent1"/>
                </a:solidFill>
              </a:rPr>
              <a:t>Student-T</a:t>
            </a:r>
            <a:r>
              <a:rPr lang="de-DE" dirty="0"/>
              <a:t> (robust </a:t>
            </a:r>
            <a:r>
              <a:rPr lang="de-DE" dirty="0" err="1"/>
              <a:t>regression</a:t>
            </a:r>
            <a:r>
              <a:rPr lang="de-DE" dirty="0"/>
              <a:t>): Normal </a:t>
            </a:r>
            <a:r>
              <a:rPr lang="de-DE" dirty="0" err="1"/>
              <a:t>outcome</a:t>
            </a:r>
            <a:r>
              <a:rPr lang="de-DE" dirty="0"/>
              <a:t> </a:t>
            </a:r>
            <a:r>
              <a:rPr lang="de-DE" dirty="0" err="1"/>
              <a:t>with</a:t>
            </a:r>
            <a:r>
              <a:rPr lang="de-DE" dirty="0"/>
              <a:t> </a:t>
            </a:r>
            <a:r>
              <a:rPr lang="de-DE" dirty="0" err="1"/>
              <a:t>outliers</a:t>
            </a:r>
            <a:r>
              <a:rPr lang="de-DE" dirty="0"/>
              <a:t> </a:t>
            </a:r>
          </a:p>
          <a:p>
            <a:endParaRPr lang="de-DE" dirty="0"/>
          </a:p>
          <a:p>
            <a:r>
              <a:rPr lang="de-DE" dirty="0" err="1">
                <a:solidFill>
                  <a:schemeClr val="accent1"/>
                </a:solidFill>
              </a:rPr>
              <a:t>Categorical</a:t>
            </a:r>
            <a:r>
              <a:rPr lang="de-DE" dirty="0"/>
              <a:t>: Multiple </a:t>
            </a:r>
            <a:r>
              <a:rPr lang="de-DE" dirty="0" err="1"/>
              <a:t>categorical</a:t>
            </a:r>
            <a:r>
              <a:rPr lang="de-DE" dirty="0"/>
              <a:t> </a:t>
            </a:r>
            <a:r>
              <a:rPr lang="de-DE" dirty="0" err="1"/>
              <a:t>outcomes</a:t>
            </a:r>
            <a:endParaRPr lang="de-DE" dirty="0"/>
          </a:p>
          <a:p>
            <a:endParaRPr lang="de-DE" dirty="0"/>
          </a:p>
          <a:p>
            <a:r>
              <a:rPr lang="de-DE" dirty="0">
                <a:solidFill>
                  <a:schemeClr val="accent1"/>
                </a:solidFill>
              </a:rPr>
              <a:t>Beta</a:t>
            </a:r>
            <a:r>
              <a:rPr lang="de-DE" dirty="0"/>
              <a:t>: Bound </a:t>
            </a:r>
            <a:r>
              <a:rPr lang="de-DE" dirty="0" err="1"/>
              <a:t>between</a:t>
            </a:r>
            <a:r>
              <a:rPr lang="de-DE" dirty="0"/>
              <a:t> 0-1 (</a:t>
            </a:r>
            <a:r>
              <a:rPr lang="de-DE" dirty="0" err="1"/>
              <a:t>proportions</a:t>
            </a:r>
            <a:r>
              <a:rPr lang="de-DE" dirty="0"/>
              <a:t>, </a:t>
            </a:r>
            <a:r>
              <a:rPr lang="de-DE" dirty="0" err="1"/>
              <a:t>rates</a:t>
            </a:r>
            <a:r>
              <a:rPr lang="de-DE" dirty="0"/>
              <a:t>…)</a:t>
            </a:r>
          </a:p>
          <a:p>
            <a:endParaRPr lang="de-DE" dirty="0"/>
          </a:p>
        </p:txBody>
      </p:sp>
    </p:spTree>
    <p:extLst>
      <p:ext uri="{BB962C8B-B14F-4D97-AF65-F5344CB8AC3E}">
        <p14:creationId xmlns:p14="http://schemas.microsoft.com/office/powerpoint/2010/main" val="4150028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28E2-45B3-8B68-49C7-DC14ECCCAD1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BF5D8E7-0B24-7B83-7AAC-B5D994C8C14E}"/>
              </a:ext>
            </a:extLst>
          </p:cNvPr>
          <p:cNvSpPr>
            <a:spLocks noGrp="1"/>
          </p:cNvSpPr>
          <p:nvPr>
            <p:ph type="title"/>
          </p:nvPr>
        </p:nvSpPr>
        <p:spPr/>
        <p:txBody>
          <a:bodyPr/>
          <a:lstStyle/>
          <a:p>
            <a:r>
              <a:rPr lang="de-DE" dirty="0"/>
              <a:t>GLMs</a:t>
            </a:r>
          </a:p>
        </p:txBody>
      </p:sp>
      <p:sp>
        <p:nvSpPr>
          <p:cNvPr id="3" name="Inhaltsplatzhalter 2">
            <a:extLst>
              <a:ext uri="{FF2B5EF4-FFF2-40B4-BE49-F238E27FC236}">
                <a16:creationId xmlns:a16="http://schemas.microsoft.com/office/drawing/2014/main" id="{C18F402A-1B10-6F7F-E20F-183687C203BC}"/>
              </a:ext>
            </a:extLst>
          </p:cNvPr>
          <p:cNvSpPr>
            <a:spLocks noGrp="1"/>
          </p:cNvSpPr>
          <p:nvPr>
            <p:ph idx="1"/>
          </p:nvPr>
        </p:nvSpPr>
        <p:spPr>
          <a:xfrm>
            <a:off x="320634" y="1417638"/>
            <a:ext cx="11566566" cy="5165723"/>
          </a:xfrm>
        </p:spPr>
        <p:txBody>
          <a:bodyPr>
            <a:normAutofit/>
          </a:bodyPr>
          <a:lstStyle/>
          <a:p>
            <a:r>
              <a:rPr lang="en-GB" dirty="0"/>
              <a:t>you can fit a model in R using the glm() function instead of the </a:t>
            </a:r>
            <a:r>
              <a:rPr lang="en-GB" dirty="0" err="1"/>
              <a:t>lm</a:t>
            </a:r>
            <a:r>
              <a:rPr lang="en-GB" dirty="0"/>
              <a:t>() function</a:t>
            </a:r>
          </a:p>
          <a:p>
            <a:endParaRPr lang="en-GB" dirty="0"/>
          </a:p>
          <a:p>
            <a:r>
              <a:rPr lang="en-GB" dirty="0"/>
              <a:t>similar to </a:t>
            </a:r>
            <a:r>
              <a:rPr lang="en-GB" dirty="0" err="1"/>
              <a:t>lm</a:t>
            </a:r>
            <a:r>
              <a:rPr lang="en-GB" dirty="0"/>
              <a:t>, you will need a formula: outcome ~ exposure + covariables	</a:t>
            </a:r>
          </a:p>
          <a:p>
            <a:r>
              <a:rPr lang="en-GB" dirty="0"/>
              <a:t>you also need to provide the dataset (data = </a:t>
            </a:r>
            <a:r>
              <a:rPr lang="en-GB" dirty="0" err="1"/>
              <a:t>my_data_variable</a:t>
            </a:r>
            <a:r>
              <a:rPr lang="en-GB" dirty="0"/>
              <a:t>)</a:t>
            </a:r>
          </a:p>
          <a:p>
            <a:endParaRPr lang="en-GB" dirty="0"/>
          </a:p>
          <a:p>
            <a:r>
              <a:rPr lang="en-GB" dirty="0"/>
              <a:t>but you also need to specify the </a:t>
            </a:r>
            <a:r>
              <a:rPr lang="en-GB" dirty="0">
                <a:solidFill>
                  <a:schemeClr val="accent1"/>
                </a:solidFill>
              </a:rPr>
              <a:t>family of the outcome</a:t>
            </a:r>
            <a:r>
              <a:rPr lang="en-GB" dirty="0"/>
              <a:t>: glm(duration ~ exposure, family = “</a:t>
            </a:r>
            <a:r>
              <a:rPr lang="en-GB" dirty="0" err="1"/>
              <a:t>poisson</a:t>
            </a:r>
            <a:r>
              <a:rPr lang="en-GB" dirty="0"/>
              <a:t>”)</a:t>
            </a:r>
          </a:p>
        </p:txBody>
      </p:sp>
    </p:spTree>
    <p:extLst>
      <p:ext uri="{BB962C8B-B14F-4D97-AF65-F5344CB8AC3E}">
        <p14:creationId xmlns:p14="http://schemas.microsoft.com/office/powerpoint/2010/main" val="65718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527D3-0D3A-636D-7349-82EA92360EEC}"/>
              </a:ext>
            </a:extLst>
          </p:cNvPr>
          <p:cNvSpPr>
            <a:spLocks noGrp="1"/>
          </p:cNvSpPr>
          <p:nvPr>
            <p:ph type="title"/>
          </p:nvPr>
        </p:nvSpPr>
        <p:spPr/>
        <p:txBody>
          <a:bodyPr/>
          <a:lstStyle/>
          <a:p>
            <a:r>
              <a:rPr lang="en-US" noProof="0" dirty="0"/>
              <a:t>Why are we building models?</a:t>
            </a:r>
          </a:p>
        </p:txBody>
      </p:sp>
      <p:sp>
        <p:nvSpPr>
          <p:cNvPr id="3" name="Inhaltsplatzhalter 2">
            <a:extLst>
              <a:ext uri="{FF2B5EF4-FFF2-40B4-BE49-F238E27FC236}">
                <a16:creationId xmlns:a16="http://schemas.microsoft.com/office/drawing/2014/main" id="{055D2D5E-01BB-F1B1-6ADC-00ABFCD943D8}"/>
              </a:ext>
            </a:extLst>
          </p:cNvPr>
          <p:cNvSpPr>
            <a:spLocks noGrp="1"/>
          </p:cNvSpPr>
          <p:nvPr>
            <p:ph idx="1"/>
          </p:nvPr>
        </p:nvSpPr>
        <p:spPr/>
        <p:txBody>
          <a:bodyPr>
            <a:normAutofit fontScale="77500" lnSpcReduction="20000"/>
          </a:bodyPr>
          <a:lstStyle/>
          <a:p>
            <a:pPr marL="514350" indent="-514350">
              <a:buFont typeface="+mj-lt"/>
              <a:buAutoNum type="arabicPeriod"/>
            </a:pPr>
            <a:r>
              <a:rPr lang="en-US" noProof="0" dirty="0">
                <a:solidFill>
                  <a:schemeClr val="accent1"/>
                </a:solidFill>
              </a:rPr>
              <a:t>Data exploration</a:t>
            </a:r>
          </a:p>
          <a:p>
            <a:pPr marL="914400" lvl="1" indent="-514350">
              <a:buFont typeface="Arial" panose="020B0604020202020204" pitchFamily="34" charset="0"/>
              <a:buChar char="•"/>
            </a:pPr>
            <a:r>
              <a:rPr lang="en-US" noProof="0" dirty="0"/>
              <a:t>Purpose: Detect patterns, generate hypotheses, describe variation</a:t>
            </a:r>
          </a:p>
          <a:p>
            <a:pPr marL="914400" lvl="1" indent="-514350">
              <a:buFont typeface="Arial" panose="020B0604020202020204" pitchFamily="34" charset="0"/>
              <a:buChar char="•"/>
            </a:pPr>
            <a:r>
              <a:rPr lang="en-US" noProof="0" dirty="0"/>
              <a:t>Limits: Vulnerable to biased data </a:t>
            </a:r>
          </a:p>
          <a:p>
            <a:pPr marL="514350" indent="-514350">
              <a:buFont typeface="+mj-lt"/>
              <a:buAutoNum type="arabicPeriod"/>
            </a:pPr>
            <a:endParaRPr lang="en-US" noProof="0" dirty="0"/>
          </a:p>
          <a:p>
            <a:pPr marL="514350" indent="-514350">
              <a:buFont typeface="+mj-lt"/>
              <a:buAutoNum type="arabicPeriod"/>
            </a:pPr>
            <a:r>
              <a:rPr lang="en-US" noProof="0" dirty="0">
                <a:solidFill>
                  <a:schemeClr val="accent1"/>
                </a:solidFill>
              </a:rPr>
              <a:t>Prediction</a:t>
            </a:r>
          </a:p>
          <a:p>
            <a:pPr marL="914400" lvl="1" indent="-514350">
              <a:buFont typeface="Arial" panose="020B0604020202020204" pitchFamily="34" charset="0"/>
              <a:buChar char="•"/>
            </a:pPr>
            <a:r>
              <a:rPr lang="en-US" noProof="0" dirty="0"/>
              <a:t>Purpose: Forecast future states or unobserved condition</a:t>
            </a:r>
          </a:p>
          <a:p>
            <a:pPr marL="914400" lvl="1" indent="-514350">
              <a:buFont typeface="Arial" panose="020B0604020202020204" pitchFamily="34" charset="0"/>
              <a:buChar char="•"/>
            </a:pPr>
            <a:r>
              <a:rPr lang="en-US" noProof="0" dirty="0"/>
              <a:t>Limits: Confounding variables or extrapolation beyond observed data can lead to unreliable forecast</a:t>
            </a:r>
          </a:p>
          <a:p>
            <a:pPr marL="514350" indent="-514350">
              <a:buFont typeface="+mj-lt"/>
              <a:buAutoNum type="arabicPeriod"/>
            </a:pPr>
            <a:endParaRPr lang="en-US" noProof="0" dirty="0"/>
          </a:p>
          <a:p>
            <a:pPr marL="514350" indent="-514350">
              <a:buFont typeface="+mj-lt"/>
              <a:buAutoNum type="arabicPeriod"/>
            </a:pPr>
            <a:r>
              <a:rPr lang="en-US" noProof="0" dirty="0">
                <a:solidFill>
                  <a:schemeClr val="accent1"/>
                </a:solidFill>
              </a:rPr>
              <a:t>Causal understanding</a:t>
            </a:r>
          </a:p>
          <a:p>
            <a:pPr marL="914400" lvl="1" indent="-514350">
              <a:buFont typeface="Arial" panose="020B0604020202020204" pitchFamily="34" charset="0"/>
              <a:buChar char="•"/>
            </a:pPr>
            <a:r>
              <a:rPr lang="en-US" noProof="0" dirty="0"/>
              <a:t>Purpose: Test mechanistic hypotheses</a:t>
            </a:r>
          </a:p>
          <a:p>
            <a:pPr marL="914400" lvl="1" indent="-514350">
              <a:buFont typeface="Arial" panose="020B0604020202020204" pitchFamily="34" charset="0"/>
              <a:buChar char="•"/>
            </a:pPr>
            <a:r>
              <a:rPr lang="en-US" noProof="0" dirty="0"/>
              <a:t>Limits: Causality can be obscured by unmeasured variables and correlations that don’t reflect true mechanisms</a:t>
            </a:r>
          </a:p>
        </p:txBody>
      </p:sp>
    </p:spTree>
    <p:extLst>
      <p:ext uri="{BB962C8B-B14F-4D97-AF65-F5344CB8AC3E}">
        <p14:creationId xmlns:p14="http://schemas.microsoft.com/office/powerpoint/2010/main" val="890057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8EC8A-1B50-60C3-D948-2428CE12AC93}"/>
              </a:ext>
            </a:extLst>
          </p:cNvPr>
          <p:cNvSpPr>
            <a:spLocks noGrp="1"/>
          </p:cNvSpPr>
          <p:nvPr>
            <p:ph type="title"/>
          </p:nvPr>
        </p:nvSpPr>
        <p:spPr/>
        <p:txBody>
          <a:bodyPr/>
          <a:lstStyle/>
          <a:p>
            <a:r>
              <a:rPr lang="de-DE" dirty="0"/>
              <a:t>Link </a:t>
            </a:r>
            <a:r>
              <a:rPr lang="de-DE" dirty="0" err="1"/>
              <a:t>functions</a:t>
            </a:r>
            <a:endParaRPr lang="de-DE" dirty="0"/>
          </a:p>
        </p:txBody>
      </p:sp>
      <p:sp>
        <p:nvSpPr>
          <p:cNvPr id="3" name="Inhaltsplatzhalter 2">
            <a:extLst>
              <a:ext uri="{FF2B5EF4-FFF2-40B4-BE49-F238E27FC236}">
                <a16:creationId xmlns:a16="http://schemas.microsoft.com/office/drawing/2014/main" id="{5015AF39-D578-B24E-FE13-544086FC45E1}"/>
              </a:ext>
            </a:extLst>
          </p:cNvPr>
          <p:cNvSpPr>
            <a:spLocks noGrp="1"/>
          </p:cNvSpPr>
          <p:nvPr>
            <p:ph idx="1"/>
          </p:nvPr>
        </p:nvSpPr>
        <p:spPr>
          <a:xfrm>
            <a:off x="609600" y="1417639"/>
            <a:ext cx="10972800" cy="5165724"/>
          </a:xfrm>
        </p:spPr>
        <p:txBody>
          <a:bodyPr>
            <a:normAutofit fontScale="85000" lnSpcReduction="10000"/>
          </a:bodyPr>
          <a:lstStyle/>
          <a:p>
            <a:r>
              <a:rPr lang="en-GB" dirty="0"/>
              <a:t>To connect the linear predictor to the mean of the response variable, </a:t>
            </a:r>
            <a:r>
              <a:rPr lang="en-GB" dirty="0" err="1"/>
              <a:t>Glm’s</a:t>
            </a:r>
            <a:r>
              <a:rPr lang="en-GB" dirty="0"/>
              <a:t> require a link function </a:t>
            </a:r>
          </a:p>
          <a:p>
            <a:endParaRPr lang="en-GB" dirty="0"/>
          </a:p>
          <a:p>
            <a:r>
              <a:rPr lang="en-GB" dirty="0"/>
              <a:t>In other words, GLMs are linear models in disguise</a:t>
            </a:r>
          </a:p>
          <a:p>
            <a:pPr lvl="1"/>
            <a:r>
              <a:rPr lang="en-GB" dirty="0"/>
              <a:t>GLMs first transform our data until it is normally distributed via a link function</a:t>
            </a:r>
          </a:p>
          <a:p>
            <a:pPr lvl="1"/>
            <a:r>
              <a:rPr lang="en-GB" dirty="0"/>
              <a:t>They then fit a straight line through these transformed values</a:t>
            </a:r>
          </a:p>
          <a:p>
            <a:pPr lvl="1"/>
            <a:r>
              <a:rPr lang="en-GB" dirty="0"/>
              <a:t>when we query these models, they will provide us only with the transformed values</a:t>
            </a:r>
          </a:p>
          <a:p>
            <a:pPr lvl="1"/>
            <a:r>
              <a:rPr lang="en-GB" dirty="0"/>
              <a:t>we need to retransform these values via the inverse of the provided link function</a:t>
            </a:r>
          </a:p>
          <a:p>
            <a:endParaRPr lang="en-GB" dirty="0"/>
          </a:p>
          <a:p>
            <a:r>
              <a:rPr lang="en-GB" dirty="0">
                <a:solidFill>
                  <a:schemeClr val="accent1"/>
                </a:solidFill>
              </a:rPr>
              <a:t>Coefficients</a:t>
            </a:r>
            <a:r>
              <a:rPr lang="en-GB" dirty="0"/>
              <a:t> are </a:t>
            </a:r>
            <a:r>
              <a:rPr lang="en-GB" dirty="0">
                <a:solidFill>
                  <a:schemeClr val="accent1"/>
                </a:solidFill>
              </a:rPr>
              <a:t>transformed</a:t>
            </a:r>
            <a:r>
              <a:rPr lang="en-GB" dirty="0"/>
              <a:t> and you need to retransform them first</a:t>
            </a:r>
          </a:p>
          <a:p>
            <a:endParaRPr lang="de-DE" dirty="0"/>
          </a:p>
        </p:txBody>
      </p:sp>
    </p:spTree>
    <p:extLst>
      <p:ext uri="{BB962C8B-B14F-4D97-AF65-F5344CB8AC3E}">
        <p14:creationId xmlns:p14="http://schemas.microsoft.com/office/powerpoint/2010/main" val="183958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3B595-BDB3-395A-0CFF-98D368C96009}"/>
              </a:ext>
            </a:extLst>
          </p:cNvPr>
          <p:cNvSpPr>
            <a:spLocks noGrp="1"/>
          </p:cNvSpPr>
          <p:nvPr>
            <p:ph type="title"/>
          </p:nvPr>
        </p:nvSpPr>
        <p:spPr/>
        <p:txBody>
          <a:bodyPr/>
          <a:lstStyle/>
          <a:p>
            <a:r>
              <a:rPr lang="de-DE" dirty="0" err="1">
                <a:solidFill>
                  <a:schemeClr val="accent1"/>
                </a:solidFill>
              </a:rPr>
              <a:t>Exercise</a:t>
            </a:r>
            <a:r>
              <a:rPr lang="de-DE" dirty="0">
                <a:solidFill>
                  <a:schemeClr val="accent1"/>
                </a:solidFill>
              </a:rPr>
              <a:t> 3 </a:t>
            </a:r>
            <a:r>
              <a:rPr lang="de-DE" dirty="0"/>
              <a:t>– </a:t>
            </a:r>
            <a:r>
              <a:rPr lang="de-DE" dirty="0" err="1"/>
              <a:t>Let</a:t>
            </a:r>
            <a:r>
              <a:rPr lang="de-DE" dirty="0"/>
              <a:t> </a:t>
            </a:r>
            <a:r>
              <a:rPr lang="de-DE" dirty="0" err="1"/>
              <a:t>the</a:t>
            </a:r>
            <a:r>
              <a:rPr lang="de-DE" dirty="0"/>
              <a:t> Golems </a:t>
            </a:r>
            <a:r>
              <a:rPr lang="de-DE" dirty="0" err="1"/>
              <a:t>fight</a:t>
            </a:r>
            <a:endParaRPr lang="de-DE" dirty="0"/>
          </a:p>
        </p:txBody>
      </p:sp>
      <p:sp>
        <p:nvSpPr>
          <p:cNvPr id="3" name="Inhaltsplatzhalter 2">
            <a:extLst>
              <a:ext uri="{FF2B5EF4-FFF2-40B4-BE49-F238E27FC236}">
                <a16:creationId xmlns:a16="http://schemas.microsoft.com/office/drawing/2014/main" id="{3AF47516-9772-A226-9AB4-94DB8AF11834}"/>
              </a:ext>
            </a:extLst>
          </p:cNvPr>
          <p:cNvSpPr>
            <a:spLocks noGrp="1"/>
          </p:cNvSpPr>
          <p:nvPr>
            <p:ph idx="1"/>
          </p:nvPr>
        </p:nvSpPr>
        <p:spPr/>
        <p:txBody>
          <a:bodyPr/>
          <a:lstStyle/>
          <a:p>
            <a:r>
              <a:rPr lang="en-GB" dirty="0"/>
              <a:t>restart your R-session</a:t>
            </a:r>
          </a:p>
          <a:p>
            <a:endParaRPr lang="en-GB" dirty="0"/>
          </a:p>
          <a:p>
            <a:r>
              <a:rPr lang="en-GB" dirty="0"/>
              <a:t>Open the 3_exercise_aic.R file from your files viewer in RStudio</a:t>
            </a:r>
          </a:p>
          <a:p>
            <a:endParaRPr lang="en-GB" dirty="0"/>
          </a:p>
          <a:p>
            <a:r>
              <a:rPr lang="en-GB" dirty="0"/>
              <a:t>What is your judgement? What is the best performing model? Can you think of ways to further improve that model?</a:t>
            </a:r>
          </a:p>
        </p:txBody>
      </p:sp>
    </p:spTree>
    <p:extLst>
      <p:ext uri="{BB962C8B-B14F-4D97-AF65-F5344CB8AC3E}">
        <p14:creationId xmlns:p14="http://schemas.microsoft.com/office/powerpoint/2010/main" val="1548895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12907-879A-B951-615B-7DE7736530B5}"/>
              </a:ext>
            </a:extLst>
          </p:cNvPr>
          <p:cNvSpPr>
            <a:spLocks noGrp="1"/>
          </p:cNvSpPr>
          <p:nvPr>
            <p:ph type="title"/>
          </p:nvPr>
        </p:nvSpPr>
        <p:spPr/>
        <p:txBody>
          <a:bodyPr/>
          <a:lstStyle/>
          <a:p>
            <a:r>
              <a:rPr lang="de-DE" dirty="0">
                <a:solidFill>
                  <a:schemeClr val="accent1"/>
                </a:solidFill>
              </a:rPr>
              <a:t>Summary</a:t>
            </a:r>
          </a:p>
        </p:txBody>
      </p:sp>
      <p:sp>
        <p:nvSpPr>
          <p:cNvPr id="3" name="Inhaltsplatzhalter 2">
            <a:extLst>
              <a:ext uri="{FF2B5EF4-FFF2-40B4-BE49-F238E27FC236}">
                <a16:creationId xmlns:a16="http://schemas.microsoft.com/office/drawing/2014/main" id="{551D547B-CAA0-4F0A-2863-F35A76FED4A5}"/>
              </a:ext>
            </a:extLst>
          </p:cNvPr>
          <p:cNvSpPr>
            <a:spLocks noGrp="1"/>
          </p:cNvSpPr>
          <p:nvPr>
            <p:ph idx="1"/>
          </p:nvPr>
        </p:nvSpPr>
        <p:spPr>
          <a:xfrm>
            <a:off x="261257" y="1417638"/>
            <a:ext cx="11732821" cy="5440361"/>
          </a:xfrm>
        </p:spPr>
        <p:txBody>
          <a:bodyPr>
            <a:normAutofit fontScale="70000" lnSpcReduction="20000"/>
          </a:bodyPr>
          <a:lstStyle/>
          <a:p>
            <a:pPr>
              <a:lnSpc>
                <a:spcPct val="120000"/>
              </a:lnSpc>
            </a:pPr>
            <a:r>
              <a:rPr lang="en-GB" dirty="0"/>
              <a:t>We build simplified models ("Golems") as tools to help us think about a complex world</a:t>
            </a:r>
          </a:p>
          <a:p>
            <a:pPr lvl="1">
              <a:lnSpc>
                <a:spcPts val="3000"/>
              </a:lnSpc>
            </a:pPr>
            <a:r>
              <a:rPr lang="en-GB" dirty="0"/>
              <a:t> they are always wrong, but some are useful</a:t>
            </a:r>
          </a:p>
          <a:p>
            <a:pPr>
              <a:lnSpc>
                <a:spcPts val="3000"/>
              </a:lnSpc>
            </a:pPr>
            <a:r>
              <a:rPr lang="en-GB" dirty="0"/>
              <a:t>The null hypothesis is simply our most naive model—a "zombie Golem" built on the assumption of "no relationship"—that we use as a baseline for comparison</a:t>
            </a:r>
          </a:p>
          <a:p>
            <a:pPr>
              <a:lnSpc>
                <a:spcPts val="3000"/>
              </a:lnSpc>
            </a:pPr>
            <a:r>
              <a:rPr lang="en-GB" dirty="0"/>
              <a:t>Hypothesis testing is better understood as model comparison</a:t>
            </a:r>
          </a:p>
          <a:p>
            <a:pPr lvl="1">
              <a:lnSpc>
                <a:spcPts val="3000"/>
              </a:lnSpc>
            </a:pPr>
            <a:r>
              <a:rPr lang="en-GB" dirty="0"/>
              <a:t>we weigh the evidence for our scientific model against the evidence for the null model to see which provides a better explanation for the data</a:t>
            </a:r>
          </a:p>
          <a:p>
            <a:pPr>
              <a:lnSpc>
                <a:spcPts val="3000"/>
              </a:lnSpc>
            </a:pPr>
            <a:r>
              <a:rPr lang="en-GB" dirty="0"/>
              <a:t>Techniques like permutation tests are powerful because they let us physically simulate the "null world“</a:t>
            </a:r>
          </a:p>
          <a:p>
            <a:pPr lvl="1">
              <a:lnSpc>
                <a:spcPts val="3000"/>
              </a:lnSpc>
            </a:pPr>
            <a:r>
              <a:rPr lang="en-GB" dirty="0"/>
              <a:t> giving us an intuitive benchmark to compare our real-world results against</a:t>
            </a:r>
          </a:p>
          <a:p>
            <a:pPr>
              <a:lnSpc>
                <a:spcPts val="3000"/>
              </a:lnSpc>
            </a:pPr>
            <a:r>
              <a:rPr lang="en-GB" dirty="0"/>
              <a:t>This framework extends to all modeling: GLMs, for example, are flexible Golems that relate a simple, linear core to messy, real-world data using a link function as a translator</a:t>
            </a:r>
            <a:endParaRPr lang="de-DE" dirty="0"/>
          </a:p>
        </p:txBody>
      </p:sp>
    </p:spTree>
    <p:extLst>
      <p:ext uri="{BB962C8B-B14F-4D97-AF65-F5344CB8AC3E}">
        <p14:creationId xmlns:p14="http://schemas.microsoft.com/office/powerpoint/2010/main" val="239271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F6996C-9BAE-49CC-143F-D33A80193532}"/>
              </a:ext>
            </a:extLst>
          </p:cNvPr>
          <p:cNvSpPr>
            <a:spLocks noGrp="1"/>
          </p:cNvSpPr>
          <p:nvPr>
            <p:ph type="title"/>
          </p:nvPr>
        </p:nvSpPr>
        <p:spPr/>
        <p:txBody>
          <a:bodyPr/>
          <a:lstStyle/>
          <a:p>
            <a:r>
              <a:rPr lang="en-US" noProof="0" dirty="0"/>
              <a:t>The concept of model engineering</a:t>
            </a:r>
          </a:p>
        </p:txBody>
      </p:sp>
      <p:sp>
        <p:nvSpPr>
          <p:cNvPr id="3" name="Inhaltsplatzhalter 2">
            <a:extLst>
              <a:ext uri="{FF2B5EF4-FFF2-40B4-BE49-F238E27FC236}">
                <a16:creationId xmlns:a16="http://schemas.microsoft.com/office/drawing/2014/main" id="{79928627-EE60-E814-C71B-A50248ABD26F}"/>
              </a:ext>
            </a:extLst>
          </p:cNvPr>
          <p:cNvSpPr>
            <a:spLocks noGrp="1"/>
          </p:cNvSpPr>
          <p:nvPr>
            <p:ph idx="1"/>
          </p:nvPr>
        </p:nvSpPr>
        <p:spPr>
          <a:xfrm>
            <a:off x="609600" y="1600201"/>
            <a:ext cx="10972800" cy="4824350"/>
          </a:xfrm>
        </p:spPr>
        <p:txBody>
          <a:bodyPr>
            <a:normAutofit lnSpcReduction="10000"/>
          </a:bodyPr>
          <a:lstStyle/>
          <a:p>
            <a:r>
              <a:rPr lang="en-US" noProof="0" dirty="0"/>
              <a:t>Main purpose is to </a:t>
            </a:r>
            <a:r>
              <a:rPr lang="en-US" noProof="0" dirty="0">
                <a:solidFill>
                  <a:schemeClr val="accent1"/>
                </a:solidFill>
              </a:rPr>
              <a:t>understand the world </a:t>
            </a:r>
            <a:r>
              <a:rPr lang="en-US" noProof="0" dirty="0"/>
              <a:t>around us</a:t>
            </a:r>
          </a:p>
          <a:p>
            <a:r>
              <a:rPr lang="en-US" noProof="0" dirty="0"/>
              <a:t>The world is overwhelmingly complex, rendering understanding impossible</a:t>
            </a:r>
          </a:p>
          <a:p>
            <a:r>
              <a:rPr lang="en-US" dirty="0"/>
              <a:t>Models are a </a:t>
            </a:r>
            <a:r>
              <a:rPr lang="en-US" dirty="0">
                <a:solidFill>
                  <a:schemeClr val="accent1"/>
                </a:solidFill>
              </a:rPr>
              <a:t>simplified version of our world</a:t>
            </a:r>
          </a:p>
          <a:p>
            <a:r>
              <a:rPr lang="en-GB" noProof="0" dirty="0"/>
              <a:t>The </a:t>
            </a:r>
            <a:r>
              <a:rPr lang="en-GB" noProof="0" dirty="0">
                <a:solidFill>
                  <a:schemeClr val="accent1"/>
                </a:solidFill>
              </a:rPr>
              <a:t>simplifications we make are the assumptions</a:t>
            </a:r>
            <a:r>
              <a:rPr lang="en-GB" noProof="0" dirty="0"/>
              <a:t> built into the model</a:t>
            </a:r>
          </a:p>
          <a:p>
            <a:r>
              <a:rPr lang="en-GB" noProof="0" dirty="0"/>
              <a:t>Choosing what to include (and exclude) are powerful assumptions that make real world problems manageable</a:t>
            </a:r>
          </a:p>
          <a:p>
            <a:r>
              <a:rPr lang="en-GB" dirty="0"/>
              <a:t>All models are wrong, but some are useful</a:t>
            </a:r>
            <a:endParaRPr lang="en-US" noProof="0" dirty="0"/>
          </a:p>
        </p:txBody>
      </p:sp>
    </p:spTree>
    <p:extLst>
      <p:ext uri="{BB962C8B-B14F-4D97-AF65-F5344CB8AC3E}">
        <p14:creationId xmlns:p14="http://schemas.microsoft.com/office/powerpoint/2010/main" val="418460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BF1CE-410E-254A-E3E9-ABC6A3E43CDF}"/>
              </a:ext>
            </a:extLst>
          </p:cNvPr>
          <p:cNvSpPr>
            <a:spLocks noGrp="1"/>
          </p:cNvSpPr>
          <p:nvPr>
            <p:ph type="title"/>
          </p:nvPr>
        </p:nvSpPr>
        <p:spPr>
          <a:xfrm>
            <a:off x="609600" y="151410"/>
            <a:ext cx="10972800" cy="1143000"/>
          </a:xfrm>
        </p:spPr>
        <p:txBody>
          <a:bodyPr/>
          <a:lstStyle/>
          <a:p>
            <a:r>
              <a:rPr lang="de-DE" dirty="0" err="1"/>
              <a:t>What</a:t>
            </a:r>
            <a:r>
              <a:rPr lang="de-DE" dirty="0"/>
              <a:t> </a:t>
            </a:r>
            <a:r>
              <a:rPr lang="de-DE" dirty="0" err="1"/>
              <a:t>is</a:t>
            </a:r>
            <a:r>
              <a:rPr lang="de-DE" dirty="0"/>
              <a:t> a </a:t>
            </a:r>
            <a:r>
              <a:rPr lang="de-DE" dirty="0" err="1"/>
              <a:t>good</a:t>
            </a:r>
            <a:r>
              <a:rPr lang="de-DE" dirty="0"/>
              <a:t> </a:t>
            </a:r>
            <a:r>
              <a:rPr lang="de-DE" dirty="0" err="1"/>
              <a:t>model</a:t>
            </a:r>
            <a:r>
              <a:rPr lang="de-DE" dirty="0"/>
              <a:t>?</a:t>
            </a:r>
          </a:p>
        </p:txBody>
      </p:sp>
      <p:sp>
        <p:nvSpPr>
          <p:cNvPr id="3" name="Inhaltsplatzhalter 2">
            <a:extLst>
              <a:ext uri="{FF2B5EF4-FFF2-40B4-BE49-F238E27FC236}">
                <a16:creationId xmlns:a16="http://schemas.microsoft.com/office/drawing/2014/main" id="{7A16A29F-30B6-48B8-4167-A18390B169A8}"/>
              </a:ext>
            </a:extLst>
          </p:cNvPr>
          <p:cNvSpPr>
            <a:spLocks noGrp="1"/>
          </p:cNvSpPr>
          <p:nvPr>
            <p:ph idx="1"/>
          </p:nvPr>
        </p:nvSpPr>
        <p:spPr>
          <a:xfrm>
            <a:off x="368135" y="1294410"/>
            <a:ext cx="11637818" cy="5563590"/>
          </a:xfrm>
        </p:spPr>
        <p:txBody>
          <a:bodyPr>
            <a:normAutofit fontScale="77500" lnSpcReduction="20000"/>
          </a:bodyPr>
          <a:lstStyle/>
          <a:p>
            <a:r>
              <a:rPr lang="en-GB" dirty="0"/>
              <a:t>A formal </a:t>
            </a:r>
            <a:r>
              <a:rPr lang="en-GB" dirty="0">
                <a:solidFill>
                  <a:schemeClr val="accent1"/>
                </a:solidFill>
              </a:rPr>
              <a:t>statement of a scientific hypothesis</a:t>
            </a:r>
          </a:p>
          <a:p>
            <a:pPr lvl="1"/>
            <a:r>
              <a:rPr lang="en-GB" dirty="0"/>
              <a:t>tailored to unique research contexts </a:t>
            </a:r>
          </a:p>
          <a:p>
            <a:endParaRPr lang="en-GB" dirty="0"/>
          </a:p>
          <a:p>
            <a:r>
              <a:rPr lang="en-GB" dirty="0"/>
              <a:t>With memory to </a:t>
            </a:r>
            <a:r>
              <a:rPr lang="en-GB" dirty="0">
                <a:solidFill>
                  <a:schemeClr val="accent1"/>
                </a:solidFill>
              </a:rPr>
              <a:t>transfer information </a:t>
            </a:r>
            <a:r>
              <a:rPr lang="en-GB" dirty="0"/>
              <a:t>across systems</a:t>
            </a:r>
          </a:p>
          <a:p>
            <a:pPr lvl="1"/>
            <a:r>
              <a:rPr lang="en-GB" dirty="0"/>
              <a:t>Able to make accurate predictions for unseen data</a:t>
            </a:r>
          </a:p>
          <a:p>
            <a:pPr lvl="1"/>
            <a:r>
              <a:rPr lang="en-GB" dirty="0"/>
              <a:t>Produces output that can be tested against empirical evidence</a:t>
            </a:r>
          </a:p>
          <a:p>
            <a:pPr lvl="1"/>
            <a:endParaRPr lang="en-GB" dirty="0"/>
          </a:p>
          <a:p>
            <a:r>
              <a:rPr lang="en-GB" dirty="0"/>
              <a:t>Is </a:t>
            </a:r>
            <a:r>
              <a:rPr lang="en-GB" dirty="0">
                <a:solidFill>
                  <a:schemeClr val="accent1"/>
                </a:solidFill>
              </a:rPr>
              <a:t>parsimonious</a:t>
            </a:r>
            <a:r>
              <a:rPr lang="en-GB" dirty="0"/>
              <a:t> </a:t>
            </a:r>
          </a:p>
          <a:p>
            <a:pPr lvl="1"/>
            <a:r>
              <a:rPr lang="en-GB" dirty="0"/>
              <a:t>Uses the minimum number of parameters necessary to tell its generative story and make good predictions</a:t>
            </a:r>
          </a:p>
          <a:p>
            <a:pPr lvl="1"/>
            <a:endParaRPr lang="en-GB" dirty="0"/>
          </a:p>
          <a:p>
            <a:r>
              <a:rPr lang="en-GB" dirty="0"/>
              <a:t>Acknowledges </a:t>
            </a:r>
            <a:r>
              <a:rPr lang="en-GB" dirty="0">
                <a:solidFill>
                  <a:schemeClr val="accent1"/>
                </a:solidFill>
              </a:rPr>
              <a:t>uncertainty</a:t>
            </a:r>
          </a:p>
          <a:p>
            <a:pPr lvl="1"/>
            <a:r>
              <a:rPr lang="en-GB" dirty="0"/>
              <a:t>Provides a full range of plausible values and carries uncertainty through to its predictions</a:t>
            </a:r>
          </a:p>
          <a:p>
            <a:endParaRPr lang="en-GB" dirty="0"/>
          </a:p>
          <a:p>
            <a:r>
              <a:rPr lang="en-GB" dirty="0"/>
              <a:t>With </a:t>
            </a:r>
            <a:r>
              <a:rPr lang="en-GB" dirty="0">
                <a:solidFill>
                  <a:schemeClr val="accent1"/>
                </a:solidFill>
              </a:rPr>
              <a:t>transparent assumptions </a:t>
            </a:r>
            <a:r>
              <a:rPr lang="en-GB" dirty="0"/>
              <a:t>so that the merit of the model can be judged by peers</a:t>
            </a:r>
            <a:endParaRPr lang="de-DE" dirty="0"/>
          </a:p>
        </p:txBody>
      </p:sp>
    </p:spTree>
    <p:extLst>
      <p:ext uri="{BB962C8B-B14F-4D97-AF65-F5344CB8AC3E}">
        <p14:creationId xmlns:p14="http://schemas.microsoft.com/office/powerpoint/2010/main" val="66217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CE81C-7162-7AC9-1AFF-4D0232904A2C}"/>
              </a:ext>
            </a:extLst>
          </p:cNvPr>
          <p:cNvSpPr>
            <a:spLocks noGrp="1"/>
          </p:cNvSpPr>
          <p:nvPr>
            <p:ph type="title"/>
          </p:nvPr>
        </p:nvSpPr>
        <p:spPr/>
        <p:txBody>
          <a:bodyPr/>
          <a:lstStyle/>
          <a:p>
            <a:r>
              <a:rPr lang="en-US" noProof="0" dirty="0"/>
              <a:t>Linear regression</a:t>
            </a:r>
          </a:p>
        </p:txBody>
      </p:sp>
      <p:pic>
        <p:nvPicPr>
          <p:cNvPr id="3078" name="Picture 6">
            <a:extLst>
              <a:ext uri="{FF2B5EF4-FFF2-40B4-BE49-F238E27FC236}">
                <a16:creationId xmlns:a16="http://schemas.microsoft.com/office/drawing/2014/main" id="{A712B337-0933-10BE-6460-878BBF343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765" y="901496"/>
            <a:ext cx="6089058" cy="470315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CD46DBB2-3FE9-3232-8CE6-ABC4C94577D0}"/>
              </a:ext>
            </a:extLst>
          </p:cNvPr>
          <p:cNvSpPr txBox="1"/>
          <p:nvPr/>
        </p:nvSpPr>
        <p:spPr>
          <a:xfrm rot="4662022">
            <a:off x="6503769" y="2235772"/>
            <a:ext cx="2245890" cy="923330"/>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Spearman’s rank</a:t>
            </a:r>
            <a:endParaRPr lang="en-GB" b="0" dirty="0">
              <a:effectLst/>
            </a:endParaRPr>
          </a:p>
          <a:p>
            <a:pPr>
              <a:buNone/>
            </a:pPr>
            <a:br>
              <a:rPr lang="en-GB" dirty="0"/>
            </a:br>
            <a:endParaRPr lang="de-DE" dirty="0"/>
          </a:p>
        </p:txBody>
      </p:sp>
      <p:sp>
        <p:nvSpPr>
          <p:cNvPr id="9" name="Textfeld 8">
            <a:extLst>
              <a:ext uri="{FF2B5EF4-FFF2-40B4-BE49-F238E27FC236}">
                <a16:creationId xmlns:a16="http://schemas.microsoft.com/office/drawing/2014/main" id="{DC16DC47-10BB-4E1D-3DE6-93BB9C40530D}"/>
              </a:ext>
            </a:extLst>
          </p:cNvPr>
          <p:cNvSpPr txBox="1"/>
          <p:nvPr/>
        </p:nvSpPr>
        <p:spPr>
          <a:xfrm rot="2394836">
            <a:off x="5760343" y="3291002"/>
            <a:ext cx="2245890" cy="923330"/>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Chi-squared test</a:t>
            </a:r>
            <a:endParaRPr lang="en-GB" b="0" dirty="0">
              <a:effectLst/>
            </a:endParaRPr>
          </a:p>
          <a:p>
            <a:pPr>
              <a:buNone/>
            </a:pPr>
            <a:br>
              <a:rPr lang="en-GB" dirty="0"/>
            </a:br>
            <a:endParaRPr lang="de-DE" dirty="0"/>
          </a:p>
        </p:txBody>
      </p:sp>
      <p:sp>
        <p:nvSpPr>
          <p:cNvPr id="10" name="Textfeld 9">
            <a:extLst>
              <a:ext uri="{FF2B5EF4-FFF2-40B4-BE49-F238E27FC236}">
                <a16:creationId xmlns:a16="http://schemas.microsoft.com/office/drawing/2014/main" id="{6B01A16C-54C2-A997-A2FC-AC141EF81F7F}"/>
              </a:ext>
            </a:extLst>
          </p:cNvPr>
          <p:cNvSpPr txBox="1"/>
          <p:nvPr/>
        </p:nvSpPr>
        <p:spPr>
          <a:xfrm rot="18739277">
            <a:off x="7387667" y="4307871"/>
            <a:ext cx="1137732" cy="1200329"/>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Kruskal-Wallis</a:t>
            </a:r>
            <a:endParaRPr lang="en-GB" b="0" dirty="0">
              <a:effectLst/>
            </a:endParaRPr>
          </a:p>
          <a:p>
            <a:pPr>
              <a:buNone/>
            </a:pPr>
            <a:br>
              <a:rPr lang="en-GB" dirty="0"/>
            </a:br>
            <a:endParaRPr lang="de-DE" dirty="0"/>
          </a:p>
        </p:txBody>
      </p:sp>
      <p:sp>
        <p:nvSpPr>
          <p:cNvPr id="11" name="Textfeld 10">
            <a:extLst>
              <a:ext uri="{FF2B5EF4-FFF2-40B4-BE49-F238E27FC236}">
                <a16:creationId xmlns:a16="http://schemas.microsoft.com/office/drawing/2014/main" id="{231017DB-76CF-2A71-CB0B-69EBAA658344}"/>
              </a:ext>
            </a:extLst>
          </p:cNvPr>
          <p:cNvSpPr txBox="1"/>
          <p:nvPr/>
        </p:nvSpPr>
        <p:spPr>
          <a:xfrm rot="4553065">
            <a:off x="7672429" y="1388631"/>
            <a:ext cx="1137732" cy="923330"/>
          </a:xfrm>
          <a:prstGeom prst="rect">
            <a:avLst/>
          </a:prstGeom>
          <a:noFill/>
        </p:spPr>
        <p:txBody>
          <a:bodyPr wrap="square">
            <a:spAutoFit/>
          </a:bodyPr>
          <a:lstStyle/>
          <a:p>
            <a:pPr rtl="0">
              <a:buNone/>
            </a:pPr>
            <a:r>
              <a:rPr lang="en-GB" b="0" dirty="0">
                <a:solidFill>
                  <a:srgbClr val="000000"/>
                </a:solidFill>
                <a:effectLst/>
                <a:latin typeface="Arial" panose="020B0604020202020204" pitchFamily="34" charset="0"/>
              </a:rPr>
              <a:t>t-test</a:t>
            </a:r>
            <a:endParaRPr lang="en-GB" b="0" dirty="0">
              <a:effectLst/>
            </a:endParaRPr>
          </a:p>
          <a:p>
            <a:pPr>
              <a:buNone/>
            </a:pPr>
            <a:br>
              <a:rPr lang="en-GB" dirty="0"/>
            </a:br>
            <a:endParaRPr lang="de-DE" dirty="0"/>
          </a:p>
        </p:txBody>
      </p:sp>
      <p:sp>
        <p:nvSpPr>
          <p:cNvPr id="12" name="Textfeld 11">
            <a:extLst>
              <a:ext uri="{FF2B5EF4-FFF2-40B4-BE49-F238E27FC236}">
                <a16:creationId xmlns:a16="http://schemas.microsoft.com/office/drawing/2014/main" id="{4262E854-F52C-2412-4225-753D4C9AF0C2}"/>
              </a:ext>
            </a:extLst>
          </p:cNvPr>
          <p:cNvSpPr txBox="1"/>
          <p:nvPr/>
        </p:nvSpPr>
        <p:spPr>
          <a:xfrm rot="6372591">
            <a:off x="7872331" y="1410405"/>
            <a:ext cx="1137732" cy="923330"/>
          </a:xfrm>
          <a:prstGeom prst="rect">
            <a:avLst/>
          </a:prstGeom>
          <a:noFill/>
        </p:spPr>
        <p:txBody>
          <a:bodyPr wrap="square">
            <a:spAutoFit/>
          </a:bodyPr>
          <a:lstStyle/>
          <a:p>
            <a:pPr rtl="0">
              <a:buNone/>
            </a:pPr>
            <a:r>
              <a:rPr lang="en-GB" b="0" dirty="0">
                <a:solidFill>
                  <a:srgbClr val="000000"/>
                </a:solidFill>
                <a:effectLst/>
                <a:latin typeface="Arial" panose="020B0604020202020204" pitchFamily="34" charset="0"/>
              </a:rPr>
              <a:t>ANOVA</a:t>
            </a:r>
            <a:endParaRPr lang="en-GB" b="0" dirty="0">
              <a:effectLst/>
            </a:endParaRPr>
          </a:p>
          <a:p>
            <a:pPr>
              <a:buNone/>
            </a:pPr>
            <a:br>
              <a:rPr lang="en-GB" dirty="0"/>
            </a:br>
            <a:endParaRPr lang="de-DE" dirty="0"/>
          </a:p>
        </p:txBody>
      </p:sp>
      <p:sp>
        <p:nvSpPr>
          <p:cNvPr id="13" name="Textfeld 12">
            <a:extLst>
              <a:ext uri="{FF2B5EF4-FFF2-40B4-BE49-F238E27FC236}">
                <a16:creationId xmlns:a16="http://schemas.microsoft.com/office/drawing/2014/main" id="{A815203E-776B-7C1C-0BCD-E1E60AA8B987}"/>
              </a:ext>
            </a:extLst>
          </p:cNvPr>
          <p:cNvSpPr txBox="1"/>
          <p:nvPr/>
        </p:nvSpPr>
        <p:spPr>
          <a:xfrm rot="1910071">
            <a:off x="8789548" y="1144435"/>
            <a:ext cx="1562569" cy="923330"/>
          </a:xfrm>
          <a:prstGeom prst="rect">
            <a:avLst/>
          </a:prstGeom>
          <a:noFill/>
        </p:spPr>
        <p:txBody>
          <a:bodyPr wrap="square">
            <a:spAutoFit/>
          </a:bodyPr>
          <a:lstStyle/>
          <a:p>
            <a:pPr rtl="0">
              <a:buNone/>
            </a:pPr>
            <a:r>
              <a:rPr lang="en-GB" b="0" dirty="0">
                <a:solidFill>
                  <a:srgbClr val="000000"/>
                </a:solidFill>
                <a:effectLst/>
                <a:latin typeface="Arial" panose="020B0604020202020204" pitchFamily="34" charset="0"/>
              </a:rPr>
              <a:t>Fisher’s test</a:t>
            </a:r>
            <a:endParaRPr lang="en-GB" b="0" dirty="0">
              <a:effectLst/>
            </a:endParaRPr>
          </a:p>
          <a:p>
            <a:pPr>
              <a:buNone/>
            </a:pPr>
            <a:br>
              <a:rPr lang="en-GB" dirty="0"/>
            </a:br>
            <a:endParaRPr lang="de-DE" dirty="0"/>
          </a:p>
        </p:txBody>
      </p:sp>
      <p:sp>
        <p:nvSpPr>
          <p:cNvPr id="14" name="Textfeld 13">
            <a:extLst>
              <a:ext uri="{FF2B5EF4-FFF2-40B4-BE49-F238E27FC236}">
                <a16:creationId xmlns:a16="http://schemas.microsoft.com/office/drawing/2014/main" id="{F28D403B-2D79-EF82-9A27-876FE6D1C8D7}"/>
              </a:ext>
            </a:extLst>
          </p:cNvPr>
          <p:cNvSpPr txBox="1"/>
          <p:nvPr/>
        </p:nvSpPr>
        <p:spPr>
          <a:xfrm rot="18739277">
            <a:off x="9732690" y="2247281"/>
            <a:ext cx="1505343" cy="923330"/>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Bartlett’s test</a:t>
            </a:r>
            <a:endParaRPr lang="en-GB" b="0" dirty="0">
              <a:effectLst/>
            </a:endParaRPr>
          </a:p>
          <a:p>
            <a:pPr>
              <a:buNone/>
            </a:pPr>
            <a:br>
              <a:rPr lang="en-GB" dirty="0"/>
            </a:br>
            <a:endParaRPr lang="de-DE" dirty="0"/>
          </a:p>
        </p:txBody>
      </p:sp>
      <p:sp>
        <p:nvSpPr>
          <p:cNvPr id="15" name="Textfeld 14">
            <a:extLst>
              <a:ext uri="{FF2B5EF4-FFF2-40B4-BE49-F238E27FC236}">
                <a16:creationId xmlns:a16="http://schemas.microsoft.com/office/drawing/2014/main" id="{3C80F6EF-0E68-A216-83E1-13615C365617}"/>
              </a:ext>
            </a:extLst>
          </p:cNvPr>
          <p:cNvSpPr txBox="1"/>
          <p:nvPr/>
        </p:nvSpPr>
        <p:spPr>
          <a:xfrm rot="20693692">
            <a:off x="9991153" y="2803557"/>
            <a:ext cx="1505343" cy="923330"/>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Pearson’s r</a:t>
            </a:r>
            <a:endParaRPr lang="en-GB" b="0" dirty="0">
              <a:effectLst/>
            </a:endParaRPr>
          </a:p>
          <a:p>
            <a:pPr>
              <a:buNone/>
            </a:pPr>
            <a:br>
              <a:rPr lang="en-GB" dirty="0"/>
            </a:br>
            <a:endParaRPr lang="de-DE" dirty="0"/>
          </a:p>
        </p:txBody>
      </p:sp>
      <p:sp>
        <p:nvSpPr>
          <p:cNvPr id="16" name="Textfeld 15">
            <a:extLst>
              <a:ext uri="{FF2B5EF4-FFF2-40B4-BE49-F238E27FC236}">
                <a16:creationId xmlns:a16="http://schemas.microsoft.com/office/drawing/2014/main" id="{5F9B2415-E1A5-EE5C-B9FA-D2E1AE005A55}"/>
              </a:ext>
            </a:extLst>
          </p:cNvPr>
          <p:cNvSpPr txBox="1"/>
          <p:nvPr/>
        </p:nvSpPr>
        <p:spPr>
          <a:xfrm rot="1142475">
            <a:off x="9989027" y="3431289"/>
            <a:ext cx="1505343" cy="923330"/>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Fmax test</a:t>
            </a:r>
            <a:endParaRPr lang="en-GB" b="0" dirty="0">
              <a:effectLst/>
            </a:endParaRPr>
          </a:p>
          <a:p>
            <a:pPr>
              <a:buNone/>
            </a:pPr>
            <a:br>
              <a:rPr lang="en-GB" dirty="0"/>
            </a:br>
            <a:endParaRPr lang="de-DE" dirty="0"/>
          </a:p>
        </p:txBody>
      </p:sp>
      <p:sp>
        <p:nvSpPr>
          <p:cNvPr id="17" name="Textfeld 16">
            <a:extLst>
              <a:ext uri="{FF2B5EF4-FFF2-40B4-BE49-F238E27FC236}">
                <a16:creationId xmlns:a16="http://schemas.microsoft.com/office/drawing/2014/main" id="{77854B1E-EBA9-5A32-5474-DD16FA2ECB6B}"/>
              </a:ext>
            </a:extLst>
          </p:cNvPr>
          <p:cNvSpPr txBox="1"/>
          <p:nvPr/>
        </p:nvSpPr>
        <p:spPr>
          <a:xfrm rot="2666731">
            <a:off x="9409014" y="3899160"/>
            <a:ext cx="1727361" cy="923330"/>
          </a:xfrm>
          <a:prstGeom prst="rect">
            <a:avLst/>
          </a:prstGeom>
          <a:noFill/>
        </p:spPr>
        <p:txBody>
          <a:bodyPr wrap="square">
            <a:spAutoFit/>
          </a:bodyPr>
          <a:lstStyle/>
          <a:p>
            <a:pPr rtl="0">
              <a:buNone/>
            </a:pPr>
            <a:r>
              <a:rPr lang="en-GB" sz="1800" b="0" i="0" u="none" strike="noStrike" dirty="0">
                <a:solidFill>
                  <a:srgbClr val="000000"/>
                </a:solidFill>
                <a:effectLst/>
                <a:latin typeface="Arial" panose="020B0604020202020204" pitchFamily="34" charset="0"/>
              </a:rPr>
              <a:t>Wilcoxon test</a:t>
            </a:r>
            <a:endParaRPr lang="en-GB" b="0" dirty="0">
              <a:effectLst/>
            </a:endParaRPr>
          </a:p>
          <a:p>
            <a:pPr>
              <a:buNone/>
            </a:pPr>
            <a:br>
              <a:rPr lang="en-GB" dirty="0"/>
            </a:br>
            <a:endParaRPr lang="de-DE" dirty="0"/>
          </a:p>
        </p:txBody>
      </p:sp>
      <p:sp>
        <p:nvSpPr>
          <p:cNvPr id="18" name="Textfeld 17">
            <a:extLst>
              <a:ext uri="{FF2B5EF4-FFF2-40B4-BE49-F238E27FC236}">
                <a16:creationId xmlns:a16="http://schemas.microsoft.com/office/drawing/2014/main" id="{E09551EA-9211-6450-A388-D0F0B857F586}"/>
              </a:ext>
            </a:extLst>
          </p:cNvPr>
          <p:cNvSpPr txBox="1"/>
          <p:nvPr/>
        </p:nvSpPr>
        <p:spPr>
          <a:xfrm rot="18739277">
            <a:off x="8148849" y="2675674"/>
            <a:ext cx="2974128" cy="1015663"/>
          </a:xfrm>
          <a:prstGeom prst="rect">
            <a:avLst/>
          </a:prstGeom>
          <a:noFill/>
        </p:spPr>
        <p:txBody>
          <a:bodyPr wrap="square">
            <a:spAutoFit/>
          </a:bodyPr>
          <a:lstStyle/>
          <a:p>
            <a:pPr rtl="0">
              <a:buNone/>
            </a:pPr>
            <a:r>
              <a:rPr lang="en-GB" sz="2400" b="0" i="0" u="none" strike="noStrike" dirty="0">
                <a:solidFill>
                  <a:schemeClr val="bg2"/>
                </a:solidFill>
                <a:effectLst/>
                <a:latin typeface="Arial" panose="020B0604020202020204" pitchFamily="34" charset="0"/>
              </a:rPr>
              <a:t>Linear regression</a:t>
            </a:r>
            <a:endParaRPr lang="en-GB" sz="2400" b="0" dirty="0">
              <a:solidFill>
                <a:schemeClr val="bg2"/>
              </a:solidFill>
              <a:effectLst/>
            </a:endParaRPr>
          </a:p>
          <a:p>
            <a:pPr>
              <a:buNone/>
            </a:pPr>
            <a:br>
              <a:rPr lang="en-GB" dirty="0"/>
            </a:br>
            <a:endParaRPr lang="de-DE" dirty="0"/>
          </a:p>
        </p:txBody>
      </p:sp>
      <p:sp>
        <p:nvSpPr>
          <p:cNvPr id="19" name="Textfeld 18">
            <a:extLst>
              <a:ext uri="{FF2B5EF4-FFF2-40B4-BE49-F238E27FC236}">
                <a16:creationId xmlns:a16="http://schemas.microsoft.com/office/drawing/2014/main" id="{BF1A18D9-096F-9E71-584D-B7102F6F5700}"/>
              </a:ext>
            </a:extLst>
          </p:cNvPr>
          <p:cNvSpPr txBox="1"/>
          <p:nvPr/>
        </p:nvSpPr>
        <p:spPr>
          <a:xfrm>
            <a:off x="283806" y="3699107"/>
            <a:ext cx="6339428" cy="523220"/>
          </a:xfrm>
          <a:prstGeom prst="rect">
            <a:avLst/>
          </a:prstGeom>
          <a:noFill/>
        </p:spPr>
        <p:txBody>
          <a:bodyPr wrap="none" rtlCol="0">
            <a:spAutoFit/>
          </a:bodyPr>
          <a:lstStyle/>
          <a:p>
            <a:r>
              <a:rPr lang="de-DE" sz="2800" dirty="0"/>
              <a:t>The </a:t>
            </a:r>
            <a:r>
              <a:rPr lang="de-DE" sz="2800" dirty="0" err="1"/>
              <a:t>swiss</a:t>
            </a:r>
            <a:r>
              <a:rPr lang="de-DE" sz="2800" dirty="0"/>
              <a:t> </a:t>
            </a:r>
            <a:r>
              <a:rPr lang="de-DE" sz="2800" dirty="0" err="1"/>
              <a:t>army</a:t>
            </a:r>
            <a:r>
              <a:rPr lang="de-DE" sz="2800" dirty="0"/>
              <a:t> </a:t>
            </a:r>
            <a:r>
              <a:rPr lang="de-DE" sz="2800" dirty="0" err="1"/>
              <a:t>knife</a:t>
            </a:r>
            <a:r>
              <a:rPr lang="de-DE" sz="2800" dirty="0"/>
              <a:t> </a:t>
            </a:r>
            <a:r>
              <a:rPr lang="de-DE" sz="2800" dirty="0" err="1"/>
              <a:t>of</a:t>
            </a:r>
            <a:r>
              <a:rPr lang="de-DE" sz="2800" dirty="0"/>
              <a:t> </a:t>
            </a:r>
            <a:r>
              <a:rPr lang="de-DE" sz="2800" dirty="0" err="1"/>
              <a:t>statistical</a:t>
            </a:r>
            <a:r>
              <a:rPr lang="de-DE" sz="2800" dirty="0"/>
              <a:t> models</a:t>
            </a:r>
            <a:r>
              <a:rPr lang="de-DE" sz="2800" baseline="30000" dirty="0"/>
              <a:t>3</a:t>
            </a:r>
          </a:p>
        </p:txBody>
      </p:sp>
      <p:sp>
        <p:nvSpPr>
          <p:cNvPr id="20" name="Textfeld 19">
            <a:extLst>
              <a:ext uri="{FF2B5EF4-FFF2-40B4-BE49-F238E27FC236}">
                <a16:creationId xmlns:a16="http://schemas.microsoft.com/office/drawing/2014/main" id="{65A6AFE5-2139-E181-0E74-ECDC6CFEC8F5}"/>
              </a:ext>
            </a:extLst>
          </p:cNvPr>
          <p:cNvSpPr txBox="1"/>
          <p:nvPr/>
        </p:nvSpPr>
        <p:spPr>
          <a:xfrm>
            <a:off x="142505" y="6396335"/>
            <a:ext cx="3589252" cy="923330"/>
          </a:xfrm>
          <a:prstGeom prst="rect">
            <a:avLst/>
          </a:prstGeom>
          <a:noFill/>
        </p:spPr>
        <p:txBody>
          <a:bodyPr wrap="none" rtlCol="0">
            <a:spAutoFit/>
          </a:bodyPr>
          <a:lstStyle/>
          <a:p>
            <a:r>
              <a:rPr lang="en-GB" dirty="0"/>
              <a:t>3 lindeloev.github.io/tests-as-linear/</a:t>
            </a:r>
          </a:p>
          <a:p>
            <a:br>
              <a:rPr lang="en-GB" dirty="0"/>
            </a:br>
            <a:endParaRPr lang="de-DE" dirty="0"/>
          </a:p>
        </p:txBody>
      </p:sp>
    </p:spTree>
    <p:extLst>
      <p:ext uri="{BB962C8B-B14F-4D97-AF65-F5344CB8AC3E}">
        <p14:creationId xmlns:p14="http://schemas.microsoft.com/office/powerpoint/2010/main" val="373754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82A73-5FEE-1E05-7C12-DC62D605DC8E}"/>
              </a:ext>
            </a:extLst>
          </p:cNvPr>
          <p:cNvSpPr>
            <a:spLocks noGrp="1"/>
          </p:cNvSpPr>
          <p:nvPr>
            <p:ph type="title"/>
          </p:nvPr>
        </p:nvSpPr>
        <p:spPr/>
        <p:txBody>
          <a:bodyPr/>
          <a:lstStyle/>
          <a:p>
            <a:r>
              <a:rPr lang="de-DE" dirty="0"/>
              <a:t>Linear </a:t>
            </a:r>
            <a:r>
              <a:rPr lang="de-DE" dirty="0" err="1"/>
              <a:t>regression</a:t>
            </a:r>
            <a:endParaRPr lang="de-DE" dirty="0"/>
          </a:p>
        </p:txBody>
      </p:sp>
      <p:sp>
        <p:nvSpPr>
          <p:cNvPr id="3" name="Inhaltsplatzhalter 2">
            <a:extLst>
              <a:ext uri="{FF2B5EF4-FFF2-40B4-BE49-F238E27FC236}">
                <a16:creationId xmlns:a16="http://schemas.microsoft.com/office/drawing/2014/main" id="{F10CECE3-E822-AFF9-A977-3930164ED8B7}"/>
              </a:ext>
            </a:extLst>
          </p:cNvPr>
          <p:cNvSpPr>
            <a:spLocks noGrp="1"/>
          </p:cNvSpPr>
          <p:nvPr>
            <p:ph idx="1"/>
          </p:nvPr>
        </p:nvSpPr>
        <p:spPr>
          <a:xfrm>
            <a:off x="285007" y="1600200"/>
            <a:ext cx="11709071" cy="4983161"/>
          </a:xfrm>
        </p:spPr>
        <p:txBody>
          <a:bodyPr>
            <a:normAutofit fontScale="92500" lnSpcReduction="20000"/>
          </a:bodyPr>
          <a:lstStyle/>
          <a:p>
            <a:pPr fontAlgn="base"/>
            <a:r>
              <a:rPr lang="en-GB" dirty="0"/>
              <a:t>simple statistical Golems that attempt to learn about the </a:t>
            </a:r>
            <a:r>
              <a:rPr lang="en-GB" dirty="0">
                <a:solidFill>
                  <a:schemeClr val="accent1"/>
                </a:solidFill>
              </a:rPr>
              <a:t>mean and variance</a:t>
            </a:r>
            <a:r>
              <a:rPr lang="en-GB" dirty="0"/>
              <a:t> of some measurement</a:t>
            </a:r>
          </a:p>
          <a:p>
            <a:pPr fontAlgn="base"/>
            <a:endParaRPr lang="en-GB" dirty="0"/>
          </a:p>
          <a:p>
            <a:pPr fontAlgn="base"/>
            <a:r>
              <a:rPr lang="en-GB" dirty="0"/>
              <a:t>describe a very large </a:t>
            </a:r>
            <a:r>
              <a:rPr lang="en-GB" dirty="0">
                <a:solidFill>
                  <a:schemeClr val="accent1"/>
                </a:solidFill>
              </a:rPr>
              <a:t>variety of natural phenomena</a:t>
            </a:r>
          </a:p>
          <a:p>
            <a:pPr lvl="1" fontAlgn="base"/>
            <a:r>
              <a:rPr lang="en-GB" dirty="0"/>
              <a:t> descriptive models that correspond to many different process models</a:t>
            </a:r>
          </a:p>
          <a:p>
            <a:pPr fontAlgn="base"/>
            <a:endParaRPr lang="en-GB" dirty="0"/>
          </a:p>
          <a:p>
            <a:pPr fontAlgn="base"/>
            <a:r>
              <a:rPr lang="en-GB" dirty="0"/>
              <a:t>Assumptions often </a:t>
            </a:r>
            <a:r>
              <a:rPr lang="en-GB" dirty="0">
                <a:solidFill>
                  <a:schemeClr val="accent1"/>
                </a:solidFill>
              </a:rPr>
              <a:t>not met in real life</a:t>
            </a:r>
            <a:r>
              <a:rPr lang="en-GB" dirty="0"/>
              <a:t> </a:t>
            </a:r>
          </a:p>
          <a:p>
            <a:pPr lvl="1" fontAlgn="base"/>
            <a:r>
              <a:rPr lang="en-GB" dirty="0"/>
              <a:t>complex models are often better suited</a:t>
            </a:r>
          </a:p>
          <a:p>
            <a:pPr lvl="1" fontAlgn="base"/>
            <a:r>
              <a:rPr lang="en-GB" dirty="0"/>
              <a:t>but </a:t>
            </a:r>
            <a:r>
              <a:rPr lang="en-GB" dirty="0">
                <a:solidFill>
                  <a:schemeClr val="accent1"/>
                </a:solidFill>
              </a:rPr>
              <a:t>normally</a:t>
            </a:r>
            <a:r>
              <a:rPr lang="en-GB" dirty="0"/>
              <a:t> best starting point</a:t>
            </a:r>
          </a:p>
          <a:p>
            <a:pPr lvl="1" fontAlgn="base"/>
            <a:r>
              <a:rPr lang="en-GB" dirty="0"/>
              <a:t>once you understand linear regression, you can more easily move on to other types of regression which are less normal</a:t>
            </a:r>
          </a:p>
        </p:txBody>
      </p:sp>
    </p:spTree>
    <p:extLst>
      <p:ext uri="{BB962C8B-B14F-4D97-AF65-F5344CB8AC3E}">
        <p14:creationId xmlns:p14="http://schemas.microsoft.com/office/powerpoint/2010/main" val="300252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9016D-25C7-EB20-D94F-A3EC1A669CC7}"/>
              </a:ext>
            </a:extLst>
          </p:cNvPr>
          <p:cNvSpPr>
            <a:spLocks noGrp="1"/>
          </p:cNvSpPr>
          <p:nvPr>
            <p:ph type="title"/>
          </p:nvPr>
        </p:nvSpPr>
        <p:spPr/>
        <p:txBody>
          <a:bodyPr/>
          <a:lstStyle/>
          <a:p>
            <a:r>
              <a:rPr lang="de-DE" dirty="0"/>
              <a:t>Linear </a:t>
            </a:r>
            <a:r>
              <a:rPr lang="de-DE" dirty="0" err="1"/>
              <a:t>regression</a:t>
            </a:r>
            <a:endParaRPr lang="de-DE" dirty="0"/>
          </a:p>
        </p:txBody>
      </p:sp>
      <p:sp>
        <p:nvSpPr>
          <p:cNvPr id="3" name="Inhaltsplatzhalter 2">
            <a:extLst>
              <a:ext uri="{FF2B5EF4-FFF2-40B4-BE49-F238E27FC236}">
                <a16:creationId xmlns:a16="http://schemas.microsoft.com/office/drawing/2014/main" id="{F47312C3-CD43-E64B-BE7C-436226660661}"/>
              </a:ext>
            </a:extLst>
          </p:cNvPr>
          <p:cNvSpPr>
            <a:spLocks noGrp="1"/>
          </p:cNvSpPr>
          <p:nvPr>
            <p:ph sz="half" idx="1"/>
          </p:nvPr>
        </p:nvSpPr>
        <p:spPr/>
        <p:txBody>
          <a:bodyPr>
            <a:normAutofit fontScale="92500" lnSpcReduction="20000"/>
          </a:bodyPr>
          <a:lstStyle/>
          <a:p>
            <a:r>
              <a:rPr lang="en-GB" dirty="0"/>
              <a:t>ordinary linear models assume that the outcome is </a:t>
            </a:r>
            <a:r>
              <a:rPr lang="en-GB" dirty="0">
                <a:solidFill>
                  <a:schemeClr val="accent1"/>
                </a:solidFill>
              </a:rPr>
              <a:t>normally-distributed</a:t>
            </a:r>
          </a:p>
          <a:p>
            <a:endParaRPr lang="en-GB" dirty="0"/>
          </a:p>
          <a:p>
            <a:r>
              <a:rPr lang="en-GB" dirty="0"/>
              <a:t>many real-life phenomena are normally-distributed (hence the name)</a:t>
            </a:r>
          </a:p>
          <a:p>
            <a:endParaRPr lang="en-GB" dirty="0"/>
          </a:p>
          <a:p>
            <a:r>
              <a:rPr lang="en-GB" dirty="0"/>
              <a:t>this is </a:t>
            </a:r>
            <a:r>
              <a:rPr lang="en-GB" dirty="0">
                <a:solidFill>
                  <a:schemeClr val="accent1"/>
                </a:solidFill>
              </a:rPr>
              <a:t>often a good starting</a:t>
            </a:r>
            <a:r>
              <a:rPr lang="en-GB" dirty="0"/>
              <a:t> point when all we can say about a distribution is that values are distributed across a mean with a given standard deviation</a:t>
            </a:r>
          </a:p>
        </p:txBody>
      </p:sp>
      <p:pic>
        <p:nvPicPr>
          <p:cNvPr id="5122" name="Picture 2">
            <a:extLst>
              <a:ext uri="{FF2B5EF4-FFF2-40B4-BE49-F238E27FC236}">
                <a16:creationId xmlns:a16="http://schemas.microsoft.com/office/drawing/2014/main" id="{DCBDDC43-928A-5391-EB37-C0D062FDAEE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1777060"/>
            <a:ext cx="5384800" cy="417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594462"/>
      </p:ext>
    </p:extLst>
  </p:cSld>
  <p:clrMapOvr>
    <a:masterClrMapping/>
  </p:clrMapOvr>
</p:sld>
</file>

<file path=ppt/theme/theme1.xml><?xml version="1.0" encoding="utf-8"?>
<a:theme xmlns:a="http://schemas.openxmlformats.org/drawingml/2006/main" name="Office Theme">
  <a:themeElements>
    <a:clrScheme name="SSoQE palette">
      <a:dk1>
        <a:srgbClr val="1F2937"/>
      </a:dk1>
      <a:lt1>
        <a:srgbClr val="F2F4F2"/>
      </a:lt1>
      <a:dk2>
        <a:srgbClr val="155560"/>
      </a:dk2>
      <a:lt2>
        <a:srgbClr val="A1C3B3"/>
      </a:lt2>
      <a:accent1>
        <a:srgbClr val="509A8E"/>
      </a:accent1>
      <a:accent2>
        <a:srgbClr val="C2A337"/>
      </a:accent2>
      <a:accent3>
        <a:srgbClr val="155560"/>
      </a:accent3>
      <a:accent4>
        <a:srgbClr val="509A8E"/>
      </a:accent4>
      <a:accent5>
        <a:srgbClr val="A1C3B3"/>
      </a:accent5>
      <a:accent6>
        <a:srgbClr val="C2A337"/>
      </a:accent6>
      <a:hlink>
        <a:srgbClr val="A1C3B3"/>
      </a:hlink>
      <a:folHlink>
        <a:srgbClr val="A1C3B3"/>
      </a:folHlink>
    </a:clrScheme>
    <a:fontScheme name="SSoQE fonts">
      <a:majorFont>
        <a:latin typeface="Space Grotesk"/>
        <a:ea typeface=""/>
        <a:cs typeface=""/>
      </a:majorFont>
      <a:minorFont>
        <a:latin typeface="Plus Jakart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2197</Words>
  <Application>Microsoft Office PowerPoint</Application>
  <PresentationFormat>Breitbild</PresentationFormat>
  <Paragraphs>334</Paragraphs>
  <Slides>42</Slides>
  <Notes>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42</vt:i4>
      </vt:variant>
    </vt:vector>
  </HeadingPairs>
  <TitlesOfParts>
    <vt:vector size="47" baseType="lpstr">
      <vt:lpstr>Aptos</vt:lpstr>
      <vt:lpstr>Arial</vt:lpstr>
      <vt:lpstr>Plus Jakarta Sans</vt:lpstr>
      <vt:lpstr>Space Grotesk</vt:lpstr>
      <vt:lpstr>Office Theme</vt:lpstr>
      <vt:lpstr>Hypothesis testing and null models</vt:lpstr>
      <vt:lpstr>The Golem of Prague</vt:lpstr>
      <vt:lpstr>The Golem of Prague</vt:lpstr>
      <vt:lpstr>Why are we building models?</vt:lpstr>
      <vt:lpstr>The concept of model engineering</vt:lpstr>
      <vt:lpstr>What is a good model?</vt:lpstr>
      <vt:lpstr>Linear regression</vt:lpstr>
      <vt:lpstr>Linear regression</vt:lpstr>
      <vt:lpstr>Linear regression</vt:lpstr>
      <vt:lpstr>Normal by addition</vt:lpstr>
      <vt:lpstr>Normal by addition</vt:lpstr>
      <vt:lpstr>Normal by addition</vt:lpstr>
      <vt:lpstr>Assumptions of linear models</vt:lpstr>
      <vt:lpstr>Linear regression</vt:lpstr>
      <vt:lpstr>Linear regression</vt:lpstr>
      <vt:lpstr>Linear regression</vt:lpstr>
      <vt:lpstr>Exercise 1 – Linear regression</vt:lpstr>
      <vt:lpstr>Null hypothesis testing</vt:lpstr>
      <vt:lpstr>Null hypothesis testing</vt:lpstr>
      <vt:lpstr>Null hypothesis testing</vt:lpstr>
      <vt:lpstr>Null hypothesis testing</vt:lpstr>
      <vt:lpstr>Null hypothesis testing</vt:lpstr>
      <vt:lpstr>Permutation</vt:lpstr>
      <vt:lpstr>Permutation</vt:lpstr>
      <vt:lpstr>Permutation</vt:lpstr>
      <vt:lpstr>Permutation</vt:lpstr>
      <vt:lpstr>Permutation</vt:lpstr>
      <vt:lpstr>Exercise 2 – Let‘s build a Zombie</vt:lpstr>
      <vt:lpstr>NHST criticism</vt:lpstr>
      <vt:lpstr>NHST criticism</vt:lpstr>
      <vt:lpstr>Model comparison</vt:lpstr>
      <vt:lpstr>Model comparison</vt:lpstr>
      <vt:lpstr>Model comparison</vt:lpstr>
      <vt:lpstr>Model comparison</vt:lpstr>
      <vt:lpstr>Model comparison</vt:lpstr>
      <vt:lpstr>Generalized models</vt:lpstr>
      <vt:lpstr>GLMs</vt:lpstr>
      <vt:lpstr>GLMs</vt:lpstr>
      <vt:lpstr>GLMs</vt:lpstr>
      <vt:lpstr>Link functions</vt:lpstr>
      <vt:lpstr>Exercise 3 – Let the Golems fight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Gregor Mathes</dc:creator>
  <cp:keywords/>
  <dc:description>generated using python-pptx</dc:description>
  <cp:lastModifiedBy>Mathes, Gregor</cp:lastModifiedBy>
  <cp:revision>8</cp:revision>
  <dcterms:created xsi:type="dcterms:W3CDTF">2013-01-27T09:14:16Z</dcterms:created>
  <dcterms:modified xsi:type="dcterms:W3CDTF">2025-09-11T12:54:34Z</dcterms:modified>
  <cp:category/>
</cp:coreProperties>
</file>